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5" r:id="rId1"/>
  </p:sldMasterIdLst>
  <p:notesMasterIdLst>
    <p:notesMasterId r:id="rId26"/>
  </p:notesMasterIdLst>
  <p:sldIdLst>
    <p:sldId id="257" r:id="rId2"/>
    <p:sldId id="285" r:id="rId3"/>
    <p:sldId id="256" r:id="rId4"/>
    <p:sldId id="260" r:id="rId5"/>
    <p:sldId id="258" r:id="rId6"/>
    <p:sldId id="277" r:id="rId7"/>
    <p:sldId id="261" r:id="rId8"/>
    <p:sldId id="282" r:id="rId9"/>
    <p:sldId id="284" r:id="rId10"/>
    <p:sldId id="263" r:id="rId11"/>
    <p:sldId id="262" r:id="rId12"/>
    <p:sldId id="264" r:id="rId13"/>
    <p:sldId id="272" r:id="rId14"/>
    <p:sldId id="274" r:id="rId15"/>
    <p:sldId id="275" r:id="rId16"/>
    <p:sldId id="265" r:id="rId17"/>
    <p:sldId id="266" r:id="rId18"/>
    <p:sldId id="267" r:id="rId19"/>
    <p:sldId id="268" r:id="rId20"/>
    <p:sldId id="270" r:id="rId21"/>
    <p:sldId id="271" r:id="rId22"/>
    <p:sldId id="259" r:id="rId23"/>
    <p:sldId id="279"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64" autoAdjust="0"/>
    <p:restoredTop sz="94660"/>
  </p:normalViewPr>
  <p:slideViewPr>
    <p:cSldViewPr snapToGrid="0">
      <p:cViewPr varScale="1">
        <p:scale>
          <a:sx n="110" d="100"/>
          <a:sy n="110" d="100"/>
        </p:scale>
        <p:origin x="560" y="21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CDF51C-8571-440A-B984-CCCC556DB261}" type="doc">
      <dgm:prSet loTypeId="urn:microsoft.com/office/officeart/2005/8/layout/vProcess5" loCatId="process" qsTypeId="urn:microsoft.com/office/officeart/2005/8/quickstyle/simple4" qsCatId="simple" csTypeId="urn:microsoft.com/office/officeart/2005/8/colors/colorful5" csCatId="colorful"/>
      <dgm:spPr/>
      <dgm:t>
        <a:bodyPr/>
        <a:lstStyle/>
        <a:p>
          <a:endParaRPr lang="en-US"/>
        </a:p>
      </dgm:t>
    </dgm:pt>
    <dgm:pt modelId="{92E682BA-2EE3-4258-B1FA-B0171EEC26DF}">
      <dgm:prSet/>
      <dgm:spPr/>
      <dgm:t>
        <a:bodyPr/>
        <a:lstStyle/>
        <a:p>
          <a:r>
            <a:rPr lang="en-US" dirty="0">
              <a:latin typeface="Times New Roman" panose="02020603050405020304" pitchFamily="18" charset="0"/>
              <a:cs typeface="Times New Roman" panose="02020603050405020304" pitchFamily="18" charset="0"/>
            </a:rPr>
            <a:t>The Internet crime complaint center (IC3) was established in 2000 to receive reports of internet crime from public. Since its inception, more that 4 million complaints have been reported to IC3.</a:t>
          </a:r>
        </a:p>
      </dgm:t>
    </dgm:pt>
    <dgm:pt modelId="{DE3A1DA9-DB9F-4DD9-983C-69B44150FC95}" type="parTrans" cxnId="{ED9245C6-9568-40A6-AC69-E45DF0109AA0}">
      <dgm:prSet/>
      <dgm:spPr/>
      <dgm:t>
        <a:bodyPr/>
        <a:lstStyle/>
        <a:p>
          <a:endParaRPr lang="en-US"/>
        </a:p>
      </dgm:t>
    </dgm:pt>
    <dgm:pt modelId="{5504ED32-6EE6-4421-841D-6DB4311C0FA0}" type="sibTrans" cxnId="{ED9245C6-9568-40A6-AC69-E45DF0109AA0}">
      <dgm:prSet/>
      <dgm:spPr/>
      <dgm:t>
        <a:bodyPr/>
        <a:lstStyle/>
        <a:p>
          <a:endParaRPr lang="en-US"/>
        </a:p>
      </dgm:t>
    </dgm:pt>
    <dgm:pt modelId="{65539B0C-4A72-4A92-A995-A4AE75394321}">
      <dgm:prSet/>
      <dgm:spPr/>
      <dgm:t>
        <a:bodyPr/>
        <a:lstStyle/>
        <a:p>
          <a:r>
            <a:rPr lang="en-US" dirty="0">
              <a:latin typeface="Times New Roman" panose="02020603050405020304" pitchFamily="18" charset="0"/>
              <a:cs typeface="Times New Roman" panose="02020603050405020304" pitchFamily="18" charset="0"/>
            </a:rPr>
            <a:t>Goal of IC3 is provide secure and easy way to report any kind of cyber or internet related crime.</a:t>
          </a:r>
        </a:p>
      </dgm:t>
    </dgm:pt>
    <dgm:pt modelId="{9C6BE3EC-3952-4120-A3B0-C594972E8C5A}" type="parTrans" cxnId="{CD037676-56FF-4890-937E-25114E25BC2D}">
      <dgm:prSet/>
      <dgm:spPr/>
      <dgm:t>
        <a:bodyPr/>
        <a:lstStyle/>
        <a:p>
          <a:endParaRPr lang="en-US"/>
        </a:p>
      </dgm:t>
    </dgm:pt>
    <dgm:pt modelId="{2D924DB3-920B-43EC-8739-A7CC9B4D76F3}" type="sibTrans" cxnId="{CD037676-56FF-4890-937E-25114E25BC2D}">
      <dgm:prSet/>
      <dgm:spPr/>
      <dgm:t>
        <a:bodyPr/>
        <a:lstStyle/>
        <a:p>
          <a:endParaRPr lang="en-US"/>
        </a:p>
      </dgm:t>
    </dgm:pt>
    <dgm:pt modelId="{23D18FDA-9215-4356-8362-B3B5CDF63C45}">
      <dgm:prSet/>
      <dgm:spPr/>
      <dgm:t>
        <a:bodyPr/>
        <a:lstStyle/>
        <a:p>
          <a:r>
            <a:rPr lang="en-US">
              <a:latin typeface="Times New Roman" panose="02020603050405020304" pitchFamily="18" charset="0"/>
              <a:cs typeface="Times New Roman" panose="02020603050405020304" pitchFamily="18" charset="0"/>
            </a:rPr>
            <a:t>IC3, part of FBI’s cyber division receives about 800 complaints a day.</a:t>
          </a:r>
        </a:p>
      </dgm:t>
    </dgm:pt>
    <dgm:pt modelId="{2A5B194B-3DE5-4306-9E46-C85F6EFCFE59}" type="parTrans" cxnId="{EB5C6796-00E5-4C6B-A00B-D2FAD4B03986}">
      <dgm:prSet/>
      <dgm:spPr/>
      <dgm:t>
        <a:bodyPr/>
        <a:lstStyle/>
        <a:p>
          <a:endParaRPr lang="en-US"/>
        </a:p>
      </dgm:t>
    </dgm:pt>
    <dgm:pt modelId="{C0D73652-4937-4689-B69E-AAF1084F4051}" type="sibTrans" cxnId="{EB5C6796-00E5-4C6B-A00B-D2FAD4B03986}">
      <dgm:prSet/>
      <dgm:spPr/>
      <dgm:t>
        <a:bodyPr/>
        <a:lstStyle/>
        <a:p>
          <a:endParaRPr lang="en-US"/>
        </a:p>
      </dgm:t>
    </dgm:pt>
    <dgm:pt modelId="{1F30D3E5-B86F-4EF6-A743-A559FC20E2BA}">
      <dgm:prSet/>
      <dgm:spPr/>
      <dgm:t>
        <a:bodyPr/>
        <a:lstStyle/>
        <a:p>
          <a:r>
            <a:rPr lang="en-US" dirty="0">
              <a:latin typeface="Times New Roman" panose="02020603050405020304" pitchFamily="18" charset="0"/>
              <a:cs typeface="Times New Roman" panose="02020603050405020304" pitchFamily="18" charset="0"/>
            </a:rPr>
            <a:t>The kind of complaints IC3 receives are Property Right (IPR) matters, hacking, online extortion, identity and many more.</a:t>
          </a:r>
        </a:p>
      </dgm:t>
    </dgm:pt>
    <dgm:pt modelId="{761DC0CE-C161-47FD-92CF-BF23DCE092F9}" type="parTrans" cxnId="{0188A45B-55F5-4E26-BE16-8003DF4669E1}">
      <dgm:prSet/>
      <dgm:spPr/>
      <dgm:t>
        <a:bodyPr/>
        <a:lstStyle/>
        <a:p>
          <a:endParaRPr lang="en-US"/>
        </a:p>
      </dgm:t>
    </dgm:pt>
    <dgm:pt modelId="{8DD76F1B-6B22-4B28-9FB4-E590782AACAB}" type="sibTrans" cxnId="{0188A45B-55F5-4E26-BE16-8003DF4669E1}">
      <dgm:prSet/>
      <dgm:spPr/>
      <dgm:t>
        <a:bodyPr/>
        <a:lstStyle/>
        <a:p>
          <a:endParaRPr lang="en-US"/>
        </a:p>
      </dgm:t>
    </dgm:pt>
    <dgm:pt modelId="{244C5157-9AF5-4A84-A8DB-27B05AFBBC0C}" type="pres">
      <dgm:prSet presAssocID="{2ECDF51C-8571-440A-B984-CCCC556DB261}" presName="outerComposite" presStyleCnt="0">
        <dgm:presLayoutVars>
          <dgm:chMax val="5"/>
          <dgm:dir/>
          <dgm:resizeHandles val="exact"/>
        </dgm:presLayoutVars>
      </dgm:prSet>
      <dgm:spPr/>
    </dgm:pt>
    <dgm:pt modelId="{9FFBF3E5-CE2D-478B-AC1E-11D1DD99BE1F}" type="pres">
      <dgm:prSet presAssocID="{2ECDF51C-8571-440A-B984-CCCC556DB261}" presName="dummyMaxCanvas" presStyleCnt="0">
        <dgm:presLayoutVars/>
      </dgm:prSet>
      <dgm:spPr/>
    </dgm:pt>
    <dgm:pt modelId="{3CBFE1D2-4B8C-469D-8542-F90956FA1650}" type="pres">
      <dgm:prSet presAssocID="{2ECDF51C-8571-440A-B984-CCCC556DB261}" presName="FourNodes_1" presStyleLbl="node1" presStyleIdx="0" presStyleCnt="4">
        <dgm:presLayoutVars>
          <dgm:bulletEnabled val="1"/>
        </dgm:presLayoutVars>
      </dgm:prSet>
      <dgm:spPr/>
    </dgm:pt>
    <dgm:pt modelId="{CB819E2E-0D0C-4835-B298-90DAD06FB297}" type="pres">
      <dgm:prSet presAssocID="{2ECDF51C-8571-440A-B984-CCCC556DB261}" presName="FourNodes_2" presStyleLbl="node1" presStyleIdx="1" presStyleCnt="4">
        <dgm:presLayoutVars>
          <dgm:bulletEnabled val="1"/>
        </dgm:presLayoutVars>
      </dgm:prSet>
      <dgm:spPr/>
    </dgm:pt>
    <dgm:pt modelId="{B3FA1804-E8E9-4481-924D-727B9AEE9FA8}" type="pres">
      <dgm:prSet presAssocID="{2ECDF51C-8571-440A-B984-CCCC556DB261}" presName="FourNodes_3" presStyleLbl="node1" presStyleIdx="2" presStyleCnt="4">
        <dgm:presLayoutVars>
          <dgm:bulletEnabled val="1"/>
        </dgm:presLayoutVars>
      </dgm:prSet>
      <dgm:spPr/>
    </dgm:pt>
    <dgm:pt modelId="{A5BCF03C-2127-410B-AEC8-B9EE0A372503}" type="pres">
      <dgm:prSet presAssocID="{2ECDF51C-8571-440A-B984-CCCC556DB261}" presName="FourNodes_4" presStyleLbl="node1" presStyleIdx="3" presStyleCnt="4">
        <dgm:presLayoutVars>
          <dgm:bulletEnabled val="1"/>
        </dgm:presLayoutVars>
      </dgm:prSet>
      <dgm:spPr/>
    </dgm:pt>
    <dgm:pt modelId="{A8238F6A-879D-4CA5-83F8-02C76982AF8B}" type="pres">
      <dgm:prSet presAssocID="{2ECDF51C-8571-440A-B984-CCCC556DB261}" presName="FourConn_1-2" presStyleLbl="fgAccFollowNode1" presStyleIdx="0" presStyleCnt="3">
        <dgm:presLayoutVars>
          <dgm:bulletEnabled val="1"/>
        </dgm:presLayoutVars>
      </dgm:prSet>
      <dgm:spPr/>
    </dgm:pt>
    <dgm:pt modelId="{DEF964E8-EC83-4A5C-8078-B12A08210EBC}" type="pres">
      <dgm:prSet presAssocID="{2ECDF51C-8571-440A-B984-CCCC556DB261}" presName="FourConn_2-3" presStyleLbl="fgAccFollowNode1" presStyleIdx="1" presStyleCnt="3">
        <dgm:presLayoutVars>
          <dgm:bulletEnabled val="1"/>
        </dgm:presLayoutVars>
      </dgm:prSet>
      <dgm:spPr/>
    </dgm:pt>
    <dgm:pt modelId="{3E1407AF-E7D7-4683-9646-8A64AB6A0C97}" type="pres">
      <dgm:prSet presAssocID="{2ECDF51C-8571-440A-B984-CCCC556DB261}" presName="FourConn_3-4" presStyleLbl="fgAccFollowNode1" presStyleIdx="2" presStyleCnt="3">
        <dgm:presLayoutVars>
          <dgm:bulletEnabled val="1"/>
        </dgm:presLayoutVars>
      </dgm:prSet>
      <dgm:spPr/>
    </dgm:pt>
    <dgm:pt modelId="{298B9662-4178-4F06-B407-7F13AD888436}" type="pres">
      <dgm:prSet presAssocID="{2ECDF51C-8571-440A-B984-CCCC556DB261}" presName="FourNodes_1_text" presStyleLbl="node1" presStyleIdx="3" presStyleCnt="4">
        <dgm:presLayoutVars>
          <dgm:bulletEnabled val="1"/>
        </dgm:presLayoutVars>
      </dgm:prSet>
      <dgm:spPr/>
    </dgm:pt>
    <dgm:pt modelId="{74EE2DB0-54B1-4CDA-AAC9-92A0EAC2FAA0}" type="pres">
      <dgm:prSet presAssocID="{2ECDF51C-8571-440A-B984-CCCC556DB261}" presName="FourNodes_2_text" presStyleLbl="node1" presStyleIdx="3" presStyleCnt="4">
        <dgm:presLayoutVars>
          <dgm:bulletEnabled val="1"/>
        </dgm:presLayoutVars>
      </dgm:prSet>
      <dgm:spPr/>
    </dgm:pt>
    <dgm:pt modelId="{93851A89-58AC-47A2-852D-C577EACA199A}" type="pres">
      <dgm:prSet presAssocID="{2ECDF51C-8571-440A-B984-CCCC556DB261}" presName="FourNodes_3_text" presStyleLbl="node1" presStyleIdx="3" presStyleCnt="4">
        <dgm:presLayoutVars>
          <dgm:bulletEnabled val="1"/>
        </dgm:presLayoutVars>
      </dgm:prSet>
      <dgm:spPr/>
    </dgm:pt>
    <dgm:pt modelId="{46A40AA2-5442-4CD1-88A6-27537822E8DE}" type="pres">
      <dgm:prSet presAssocID="{2ECDF51C-8571-440A-B984-CCCC556DB261}" presName="FourNodes_4_text" presStyleLbl="node1" presStyleIdx="3" presStyleCnt="4">
        <dgm:presLayoutVars>
          <dgm:bulletEnabled val="1"/>
        </dgm:presLayoutVars>
      </dgm:prSet>
      <dgm:spPr/>
    </dgm:pt>
  </dgm:ptLst>
  <dgm:cxnLst>
    <dgm:cxn modelId="{28249D00-F785-4390-AFE2-693C39ABA7EF}" type="presOf" srcId="{1F30D3E5-B86F-4EF6-A743-A559FC20E2BA}" destId="{A5BCF03C-2127-410B-AEC8-B9EE0A372503}" srcOrd="0" destOrd="0" presId="urn:microsoft.com/office/officeart/2005/8/layout/vProcess5"/>
    <dgm:cxn modelId="{71C44E0B-5C50-4B13-8119-90EB67CB4E2A}" type="presOf" srcId="{5504ED32-6EE6-4421-841D-6DB4311C0FA0}" destId="{A8238F6A-879D-4CA5-83F8-02C76982AF8B}" srcOrd="0" destOrd="0" presId="urn:microsoft.com/office/officeart/2005/8/layout/vProcess5"/>
    <dgm:cxn modelId="{2404B410-46C1-4BCD-B9AE-F316BB49C551}" type="presOf" srcId="{2D924DB3-920B-43EC-8739-A7CC9B4D76F3}" destId="{DEF964E8-EC83-4A5C-8078-B12A08210EBC}" srcOrd="0" destOrd="0" presId="urn:microsoft.com/office/officeart/2005/8/layout/vProcess5"/>
    <dgm:cxn modelId="{7D43B231-4C56-44E4-9D1D-1DB2E5C9C29E}" type="presOf" srcId="{1F30D3E5-B86F-4EF6-A743-A559FC20E2BA}" destId="{46A40AA2-5442-4CD1-88A6-27537822E8DE}" srcOrd="1" destOrd="0" presId="urn:microsoft.com/office/officeart/2005/8/layout/vProcess5"/>
    <dgm:cxn modelId="{6E368842-D1FD-43B8-A619-4A809440280F}" type="presOf" srcId="{23D18FDA-9215-4356-8362-B3B5CDF63C45}" destId="{B3FA1804-E8E9-4481-924D-727B9AEE9FA8}" srcOrd="0" destOrd="0" presId="urn:microsoft.com/office/officeart/2005/8/layout/vProcess5"/>
    <dgm:cxn modelId="{7B7D1D49-7713-4967-8FAB-F02EE84A4339}" type="presOf" srcId="{65539B0C-4A72-4A92-A995-A4AE75394321}" destId="{74EE2DB0-54B1-4CDA-AAC9-92A0EAC2FAA0}" srcOrd="1" destOrd="0" presId="urn:microsoft.com/office/officeart/2005/8/layout/vProcess5"/>
    <dgm:cxn modelId="{0188A45B-55F5-4E26-BE16-8003DF4669E1}" srcId="{2ECDF51C-8571-440A-B984-CCCC556DB261}" destId="{1F30D3E5-B86F-4EF6-A743-A559FC20E2BA}" srcOrd="3" destOrd="0" parTransId="{761DC0CE-C161-47FD-92CF-BF23DCE092F9}" sibTransId="{8DD76F1B-6B22-4B28-9FB4-E590782AACAB}"/>
    <dgm:cxn modelId="{925E7271-E290-42B8-A977-F3860CE45AAC}" type="presOf" srcId="{C0D73652-4937-4689-B69E-AAF1084F4051}" destId="{3E1407AF-E7D7-4683-9646-8A64AB6A0C97}" srcOrd="0" destOrd="0" presId="urn:microsoft.com/office/officeart/2005/8/layout/vProcess5"/>
    <dgm:cxn modelId="{C8D0C971-8F0F-4F15-9565-08DCBD5C7141}" type="presOf" srcId="{23D18FDA-9215-4356-8362-B3B5CDF63C45}" destId="{93851A89-58AC-47A2-852D-C577EACA199A}" srcOrd="1" destOrd="0" presId="urn:microsoft.com/office/officeart/2005/8/layout/vProcess5"/>
    <dgm:cxn modelId="{CD037676-56FF-4890-937E-25114E25BC2D}" srcId="{2ECDF51C-8571-440A-B984-CCCC556DB261}" destId="{65539B0C-4A72-4A92-A995-A4AE75394321}" srcOrd="1" destOrd="0" parTransId="{9C6BE3EC-3952-4120-A3B0-C594972E8C5A}" sibTransId="{2D924DB3-920B-43EC-8739-A7CC9B4D76F3}"/>
    <dgm:cxn modelId="{9F5C2C8C-69C1-471E-A600-362ABD74717F}" type="presOf" srcId="{92E682BA-2EE3-4258-B1FA-B0171EEC26DF}" destId="{3CBFE1D2-4B8C-469D-8542-F90956FA1650}" srcOrd="0" destOrd="0" presId="urn:microsoft.com/office/officeart/2005/8/layout/vProcess5"/>
    <dgm:cxn modelId="{EB5C6796-00E5-4C6B-A00B-D2FAD4B03986}" srcId="{2ECDF51C-8571-440A-B984-CCCC556DB261}" destId="{23D18FDA-9215-4356-8362-B3B5CDF63C45}" srcOrd="2" destOrd="0" parTransId="{2A5B194B-3DE5-4306-9E46-C85F6EFCFE59}" sibTransId="{C0D73652-4937-4689-B69E-AAF1084F4051}"/>
    <dgm:cxn modelId="{434E5799-3584-4F03-ACCB-E155A981F074}" type="presOf" srcId="{2ECDF51C-8571-440A-B984-CCCC556DB261}" destId="{244C5157-9AF5-4A84-A8DB-27B05AFBBC0C}" srcOrd="0" destOrd="0" presId="urn:microsoft.com/office/officeart/2005/8/layout/vProcess5"/>
    <dgm:cxn modelId="{ED9245C6-9568-40A6-AC69-E45DF0109AA0}" srcId="{2ECDF51C-8571-440A-B984-CCCC556DB261}" destId="{92E682BA-2EE3-4258-B1FA-B0171EEC26DF}" srcOrd="0" destOrd="0" parTransId="{DE3A1DA9-DB9F-4DD9-983C-69B44150FC95}" sibTransId="{5504ED32-6EE6-4421-841D-6DB4311C0FA0}"/>
    <dgm:cxn modelId="{80C7B5D0-61E6-417E-8148-8B9FE179303F}" type="presOf" srcId="{65539B0C-4A72-4A92-A995-A4AE75394321}" destId="{CB819E2E-0D0C-4835-B298-90DAD06FB297}" srcOrd="0" destOrd="0" presId="urn:microsoft.com/office/officeart/2005/8/layout/vProcess5"/>
    <dgm:cxn modelId="{F41F1CE8-5459-43B4-B140-E0F70AB24C24}" type="presOf" srcId="{92E682BA-2EE3-4258-B1FA-B0171EEC26DF}" destId="{298B9662-4178-4F06-B407-7F13AD888436}" srcOrd="1" destOrd="0" presId="urn:microsoft.com/office/officeart/2005/8/layout/vProcess5"/>
    <dgm:cxn modelId="{123CDA1F-EA77-45CF-96B8-BF73E5EA13FB}" type="presParOf" srcId="{244C5157-9AF5-4A84-A8DB-27B05AFBBC0C}" destId="{9FFBF3E5-CE2D-478B-AC1E-11D1DD99BE1F}" srcOrd="0" destOrd="0" presId="urn:microsoft.com/office/officeart/2005/8/layout/vProcess5"/>
    <dgm:cxn modelId="{74426FD4-7F43-47DB-B894-EC5D975F2085}" type="presParOf" srcId="{244C5157-9AF5-4A84-A8DB-27B05AFBBC0C}" destId="{3CBFE1D2-4B8C-469D-8542-F90956FA1650}" srcOrd="1" destOrd="0" presId="urn:microsoft.com/office/officeart/2005/8/layout/vProcess5"/>
    <dgm:cxn modelId="{7FFF0084-80B4-4E01-8D03-5025B40CD6A7}" type="presParOf" srcId="{244C5157-9AF5-4A84-A8DB-27B05AFBBC0C}" destId="{CB819E2E-0D0C-4835-B298-90DAD06FB297}" srcOrd="2" destOrd="0" presId="urn:microsoft.com/office/officeart/2005/8/layout/vProcess5"/>
    <dgm:cxn modelId="{D1CD83DA-862F-4728-B147-ED75BB502065}" type="presParOf" srcId="{244C5157-9AF5-4A84-A8DB-27B05AFBBC0C}" destId="{B3FA1804-E8E9-4481-924D-727B9AEE9FA8}" srcOrd="3" destOrd="0" presId="urn:microsoft.com/office/officeart/2005/8/layout/vProcess5"/>
    <dgm:cxn modelId="{E8BC1CEF-626D-465F-A966-4C7EE68EFE2D}" type="presParOf" srcId="{244C5157-9AF5-4A84-A8DB-27B05AFBBC0C}" destId="{A5BCF03C-2127-410B-AEC8-B9EE0A372503}" srcOrd="4" destOrd="0" presId="urn:microsoft.com/office/officeart/2005/8/layout/vProcess5"/>
    <dgm:cxn modelId="{D4D95BD1-370B-404A-985A-D5D18DFF5876}" type="presParOf" srcId="{244C5157-9AF5-4A84-A8DB-27B05AFBBC0C}" destId="{A8238F6A-879D-4CA5-83F8-02C76982AF8B}" srcOrd="5" destOrd="0" presId="urn:microsoft.com/office/officeart/2005/8/layout/vProcess5"/>
    <dgm:cxn modelId="{591AF536-7670-4325-AE8B-D6A7EAD8BF82}" type="presParOf" srcId="{244C5157-9AF5-4A84-A8DB-27B05AFBBC0C}" destId="{DEF964E8-EC83-4A5C-8078-B12A08210EBC}" srcOrd="6" destOrd="0" presId="urn:microsoft.com/office/officeart/2005/8/layout/vProcess5"/>
    <dgm:cxn modelId="{CD7D205F-F1F9-4883-91B6-D9FF1B6FF2D0}" type="presParOf" srcId="{244C5157-9AF5-4A84-A8DB-27B05AFBBC0C}" destId="{3E1407AF-E7D7-4683-9646-8A64AB6A0C97}" srcOrd="7" destOrd="0" presId="urn:microsoft.com/office/officeart/2005/8/layout/vProcess5"/>
    <dgm:cxn modelId="{0EC734AD-8CD9-4621-9485-132F48492F84}" type="presParOf" srcId="{244C5157-9AF5-4A84-A8DB-27B05AFBBC0C}" destId="{298B9662-4178-4F06-B407-7F13AD888436}" srcOrd="8" destOrd="0" presId="urn:microsoft.com/office/officeart/2005/8/layout/vProcess5"/>
    <dgm:cxn modelId="{C1423398-66E1-4AAE-BA26-903E3F7AE39B}" type="presParOf" srcId="{244C5157-9AF5-4A84-A8DB-27B05AFBBC0C}" destId="{74EE2DB0-54B1-4CDA-AAC9-92A0EAC2FAA0}" srcOrd="9" destOrd="0" presId="urn:microsoft.com/office/officeart/2005/8/layout/vProcess5"/>
    <dgm:cxn modelId="{E62F70D1-6CF0-47B8-8722-874AFFE0C562}" type="presParOf" srcId="{244C5157-9AF5-4A84-A8DB-27B05AFBBC0C}" destId="{93851A89-58AC-47A2-852D-C577EACA199A}" srcOrd="10" destOrd="0" presId="urn:microsoft.com/office/officeart/2005/8/layout/vProcess5"/>
    <dgm:cxn modelId="{2687F5B8-EA39-42A6-80D3-F4AD8E376FE0}" type="presParOf" srcId="{244C5157-9AF5-4A84-A8DB-27B05AFBBC0C}" destId="{46A40AA2-5442-4CD1-88A6-27537822E8D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8DD090-987F-4AF6-8FAC-07017FED935A}"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46472895-D07B-4274-80FE-7B97E0072B5B}">
      <dgm:prSet/>
      <dgm:spPr/>
      <dgm:t>
        <a:bodyPr/>
        <a:lstStyle/>
        <a:p>
          <a:r>
            <a:rPr lang="en-US">
              <a:latin typeface="Times New Roman" panose="02020603050405020304" pitchFamily="18" charset="0"/>
              <a:cs typeface="Times New Roman" panose="02020603050405020304" pitchFamily="18" charset="0"/>
            </a:rPr>
            <a:t>Do not click on link or advertisment immediatly</a:t>
          </a:r>
        </a:p>
      </dgm:t>
    </dgm:pt>
    <dgm:pt modelId="{F93D70B4-2E5A-47FF-8D36-7808C05A0B08}" type="parTrans" cxnId="{59401D07-B852-4351-8CA1-6BDE66BC6ED5}">
      <dgm:prSet/>
      <dgm:spPr/>
      <dgm:t>
        <a:bodyPr/>
        <a:lstStyle/>
        <a:p>
          <a:endParaRPr lang="en-US"/>
        </a:p>
      </dgm:t>
    </dgm:pt>
    <dgm:pt modelId="{B89A7F09-2019-460A-93DD-9A38B8304895}" type="sibTrans" cxnId="{59401D07-B852-4351-8CA1-6BDE66BC6ED5}">
      <dgm:prSet/>
      <dgm:spPr/>
      <dgm:t>
        <a:bodyPr/>
        <a:lstStyle/>
        <a:p>
          <a:endParaRPr lang="en-US"/>
        </a:p>
      </dgm:t>
    </dgm:pt>
    <dgm:pt modelId="{36FA428A-C245-4B5F-B3B2-C616B5B1A7E1}">
      <dgm:prSet/>
      <dgm:spPr/>
      <dgm:t>
        <a:bodyPr/>
        <a:lstStyle/>
        <a:p>
          <a:r>
            <a:rPr lang="en-US">
              <a:latin typeface="Times New Roman" panose="02020603050405020304" pitchFamily="18" charset="0"/>
              <a:cs typeface="Times New Roman" panose="02020603050405020304" pitchFamily="18" charset="0"/>
            </a:rPr>
            <a:t>Examine the links for their actual source /Hoger over the links to know the  redirect page before clicking it.</a:t>
          </a:r>
        </a:p>
      </dgm:t>
    </dgm:pt>
    <dgm:pt modelId="{49939E05-59FD-4A1F-B2C4-2BB67CCE6812}" type="parTrans" cxnId="{FC1795DE-7986-4DDE-A3A5-D479F3A14A51}">
      <dgm:prSet/>
      <dgm:spPr/>
      <dgm:t>
        <a:bodyPr/>
        <a:lstStyle/>
        <a:p>
          <a:endParaRPr lang="en-US"/>
        </a:p>
      </dgm:t>
    </dgm:pt>
    <dgm:pt modelId="{BAE5E143-B401-4CEC-89FF-93F87B300788}" type="sibTrans" cxnId="{FC1795DE-7986-4DDE-A3A5-D479F3A14A51}">
      <dgm:prSet/>
      <dgm:spPr/>
      <dgm:t>
        <a:bodyPr/>
        <a:lstStyle/>
        <a:p>
          <a:endParaRPr lang="en-US"/>
        </a:p>
      </dgm:t>
    </dgm:pt>
    <dgm:pt modelId="{03FBC88C-3694-4FD2-B271-8FBFF5342108}">
      <dgm:prSet/>
      <dgm:spPr/>
      <dgm:t>
        <a:bodyPr/>
        <a:lstStyle/>
        <a:p>
          <a:r>
            <a:rPr lang="en-US">
              <a:latin typeface="Times New Roman" panose="02020603050405020304" pitchFamily="18" charset="0"/>
              <a:cs typeface="Times New Roman" panose="02020603050405020304" pitchFamily="18" charset="0"/>
            </a:rPr>
            <a:t>Examine the link for spelling/grammatical errors</a:t>
          </a:r>
        </a:p>
      </dgm:t>
    </dgm:pt>
    <dgm:pt modelId="{20918C2E-7AF5-4BED-A2C7-16D7BF4F05A8}" type="parTrans" cxnId="{C601E064-751E-49A4-8519-E033F9C5ED61}">
      <dgm:prSet/>
      <dgm:spPr/>
      <dgm:t>
        <a:bodyPr/>
        <a:lstStyle/>
        <a:p>
          <a:endParaRPr lang="en-US"/>
        </a:p>
      </dgm:t>
    </dgm:pt>
    <dgm:pt modelId="{10EC18C9-84F6-4980-A0E8-4D8FDEDC8C6D}" type="sibTrans" cxnId="{C601E064-751E-49A4-8519-E033F9C5ED61}">
      <dgm:prSet/>
      <dgm:spPr/>
      <dgm:t>
        <a:bodyPr/>
        <a:lstStyle/>
        <a:p>
          <a:endParaRPr lang="en-US"/>
        </a:p>
      </dgm:t>
    </dgm:pt>
    <dgm:pt modelId="{5A2F54A0-6147-4BCD-A4AF-937A94A93FFD}">
      <dgm:prSet/>
      <dgm:spPr/>
      <dgm:t>
        <a:bodyPr/>
        <a:lstStyle/>
        <a:p>
          <a:r>
            <a:rPr lang="en-US" dirty="0">
              <a:latin typeface="Times New Roman" panose="02020603050405020304" pitchFamily="18" charset="0"/>
              <a:cs typeface="Times New Roman" panose="02020603050405020304" pitchFamily="18" charset="0"/>
            </a:rPr>
            <a:t>Do not download any </a:t>
          </a:r>
          <a:r>
            <a:rPr lang="en-US" dirty="0" err="1">
              <a:latin typeface="Times New Roman" panose="02020603050405020304" pitchFamily="18" charset="0"/>
              <a:cs typeface="Times New Roman" panose="02020603050405020304" pitchFamily="18" charset="0"/>
            </a:rPr>
            <a:t>softwares</a:t>
          </a:r>
          <a:r>
            <a:rPr lang="en-US" dirty="0">
              <a:latin typeface="Times New Roman" panose="02020603050405020304" pitchFamily="18" charset="0"/>
              <a:cs typeface="Times New Roman" panose="02020603050405020304" pitchFamily="18" charset="0"/>
            </a:rPr>
            <a:t> from illegitimate sources</a:t>
          </a:r>
        </a:p>
      </dgm:t>
    </dgm:pt>
    <dgm:pt modelId="{D9E323F2-3E27-4EB7-8DDB-AA061C4D9C5E}" type="parTrans" cxnId="{9464A746-5457-44B8-A1B1-97E403F96AFC}">
      <dgm:prSet/>
      <dgm:spPr/>
      <dgm:t>
        <a:bodyPr/>
        <a:lstStyle/>
        <a:p>
          <a:endParaRPr lang="en-US"/>
        </a:p>
      </dgm:t>
    </dgm:pt>
    <dgm:pt modelId="{F8F87086-53D3-48D6-A40E-425CC9998A5A}" type="sibTrans" cxnId="{9464A746-5457-44B8-A1B1-97E403F96AFC}">
      <dgm:prSet/>
      <dgm:spPr/>
      <dgm:t>
        <a:bodyPr/>
        <a:lstStyle/>
        <a:p>
          <a:endParaRPr lang="en-US"/>
        </a:p>
      </dgm:t>
    </dgm:pt>
    <dgm:pt modelId="{B4289D08-B13D-4CF2-B04A-CD43B9B02629}">
      <dgm:prSet/>
      <dgm:spPr/>
      <dgm:t>
        <a:bodyPr/>
        <a:lstStyle/>
        <a:p>
          <a:r>
            <a:rPr lang="en-US">
              <a:latin typeface="Times New Roman" panose="02020603050405020304" pitchFamily="18" charset="0"/>
              <a:cs typeface="Times New Roman" panose="02020603050405020304" pitchFamily="18" charset="0"/>
            </a:rPr>
            <a:t>Always keep anti virus software in your machines updated and Turn them on</a:t>
          </a:r>
        </a:p>
      </dgm:t>
    </dgm:pt>
    <dgm:pt modelId="{0DF6AE69-3BA6-43DA-AB76-AB2E03CA5A4C}" type="parTrans" cxnId="{BDB28EAA-D89E-42C5-98CF-A7F9E1992D47}">
      <dgm:prSet/>
      <dgm:spPr/>
      <dgm:t>
        <a:bodyPr/>
        <a:lstStyle/>
        <a:p>
          <a:endParaRPr lang="en-US"/>
        </a:p>
      </dgm:t>
    </dgm:pt>
    <dgm:pt modelId="{F91E048E-5AF0-482D-B18D-17CF73FCF481}" type="sibTrans" cxnId="{BDB28EAA-D89E-42C5-98CF-A7F9E1992D47}">
      <dgm:prSet/>
      <dgm:spPr/>
      <dgm:t>
        <a:bodyPr/>
        <a:lstStyle/>
        <a:p>
          <a:endParaRPr lang="en-US"/>
        </a:p>
      </dgm:t>
    </dgm:pt>
    <dgm:pt modelId="{73BDBAF9-1AC5-42F0-9BD2-F23A9E5B6779}">
      <dgm:prSet/>
      <dgm:spPr/>
      <dgm:t>
        <a:bodyPr/>
        <a:lstStyle/>
        <a:p>
          <a:r>
            <a:rPr lang="en-US">
              <a:latin typeface="Times New Roman" panose="02020603050405020304" pitchFamily="18" charset="0"/>
              <a:cs typeface="Times New Roman" panose="02020603050405020304" pitchFamily="18" charset="0"/>
            </a:rPr>
            <a:t>If any thing seems suspicious, do no hesitate to report that page or source</a:t>
          </a:r>
        </a:p>
      </dgm:t>
    </dgm:pt>
    <dgm:pt modelId="{FBFAB1B7-1B86-49CE-9D42-CE0FCBE3195F}" type="parTrans" cxnId="{310FEEBF-A49C-456F-AB4D-CC486A26A7C5}">
      <dgm:prSet/>
      <dgm:spPr/>
      <dgm:t>
        <a:bodyPr/>
        <a:lstStyle/>
        <a:p>
          <a:endParaRPr lang="en-US"/>
        </a:p>
      </dgm:t>
    </dgm:pt>
    <dgm:pt modelId="{655CA5FA-87F3-4D92-815C-F9125E5015E0}" type="sibTrans" cxnId="{310FEEBF-A49C-456F-AB4D-CC486A26A7C5}">
      <dgm:prSet/>
      <dgm:spPr/>
      <dgm:t>
        <a:bodyPr/>
        <a:lstStyle/>
        <a:p>
          <a:endParaRPr lang="en-US"/>
        </a:p>
      </dgm:t>
    </dgm:pt>
    <dgm:pt modelId="{03901A6B-C2BB-4B9B-B6CB-3D24C5CFECE4}">
      <dgm:prSet/>
      <dgm:spPr/>
      <dgm:t>
        <a:bodyPr/>
        <a:lstStyle/>
        <a:p>
          <a:r>
            <a:rPr lang="en-US" dirty="0">
              <a:latin typeface="Times New Roman" panose="02020603050405020304" pitchFamily="18" charset="0"/>
              <a:cs typeface="Times New Roman" panose="02020603050405020304" pitchFamily="18" charset="0"/>
            </a:rPr>
            <a:t>If you feel, your machine is under fraudster control, please seek support of concerned authority</a:t>
          </a:r>
        </a:p>
      </dgm:t>
    </dgm:pt>
    <dgm:pt modelId="{7CD352D5-3B3E-4FAD-B2FB-FC66E07C14C1}" type="parTrans" cxnId="{5BC62B88-DDD8-49BA-B0EA-71AF4EE379C6}">
      <dgm:prSet/>
      <dgm:spPr/>
      <dgm:t>
        <a:bodyPr/>
        <a:lstStyle/>
        <a:p>
          <a:endParaRPr lang="en-US"/>
        </a:p>
      </dgm:t>
    </dgm:pt>
    <dgm:pt modelId="{97B9DBDC-7C36-4AA6-8324-A16678E04A3F}" type="sibTrans" cxnId="{5BC62B88-DDD8-49BA-B0EA-71AF4EE379C6}">
      <dgm:prSet/>
      <dgm:spPr/>
      <dgm:t>
        <a:bodyPr/>
        <a:lstStyle/>
        <a:p>
          <a:endParaRPr lang="en-US"/>
        </a:p>
      </dgm:t>
    </dgm:pt>
    <dgm:pt modelId="{EA89B850-BF01-4485-9B04-E15C8374D539}" type="pres">
      <dgm:prSet presAssocID="{A98DD090-987F-4AF6-8FAC-07017FED935A}" presName="linear" presStyleCnt="0">
        <dgm:presLayoutVars>
          <dgm:animLvl val="lvl"/>
          <dgm:resizeHandles val="exact"/>
        </dgm:presLayoutVars>
      </dgm:prSet>
      <dgm:spPr/>
    </dgm:pt>
    <dgm:pt modelId="{B70FE5C1-441B-4BBA-BF2B-4668D3693F4F}" type="pres">
      <dgm:prSet presAssocID="{46472895-D07B-4274-80FE-7B97E0072B5B}" presName="parentText" presStyleLbl="node1" presStyleIdx="0" presStyleCnt="7">
        <dgm:presLayoutVars>
          <dgm:chMax val="0"/>
          <dgm:bulletEnabled val="1"/>
        </dgm:presLayoutVars>
      </dgm:prSet>
      <dgm:spPr/>
    </dgm:pt>
    <dgm:pt modelId="{1309CCA0-E157-4D62-9A0D-E8F0B6F615BD}" type="pres">
      <dgm:prSet presAssocID="{B89A7F09-2019-460A-93DD-9A38B8304895}" presName="spacer" presStyleCnt="0"/>
      <dgm:spPr/>
    </dgm:pt>
    <dgm:pt modelId="{DE4F7FC6-9C35-4812-B533-617E5A18A694}" type="pres">
      <dgm:prSet presAssocID="{36FA428A-C245-4B5F-B3B2-C616B5B1A7E1}" presName="parentText" presStyleLbl="node1" presStyleIdx="1" presStyleCnt="7">
        <dgm:presLayoutVars>
          <dgm:chMax val="0"/>
          <dgm:bulletEnabled val="1"/>
        </dgm:presLayoutVars>
      </dgm:prSet>
      <dgm:spPr/>
    </dgm:pt>
    <dgm:pt modelId="{A5A17977-F40D-4C1A-B582-32EE9658F3A2}" type="pres">
      <dgm:prSet presAssocID="{BAE5E143-B401-4CEC-89FF-93F87B300788}" presName="spacer" presStyleCnt="0"/>
      <dgm:spPr/>
    </dgm:pt>
    <dgm:pt modelId="{70E8E6CA-9AE9-4F0E-8C32-7B47A0771C60}" type="pres">
      <dgm:prSet presAssocID="{03FBC88C-3694-4FD2-B271-8FBFF5342108}" presName="parentText" presStyleLbl="node1" presStyleIdx="2" presStyleCnt="7">
        <dgm:presLayoutVars>
          <dgm:chMax val="0"/>
          <dgm:bulletEnabled val="1"/>
        </dgm:presLayoutVars>
      </dgm:prSet>
      <dgm:spPr/>
    </dgm:pt>
    <dgm:pt modelId="{8FEB20F1-BD61-4C16-AA7E-4D525A58499A}" type="pres">
      <dgm:prSet presAssocID="{10EC18C9-84F6-4980-A0E8-4D8FDEDC8C6D}" presName="spacer" presStyleCnt="0"/>
      <dgm:spPr/>
    </dgm:pt>
    <dgm:pt modelId="{42D32116-2604-4EAE-A57B-A4573A89F88F}" type="pres">
      <dgm:prSet presAssocID="{5A2F54A0-6147-4BCD-A4AF-937A94A93FFD}" presName="parentText" presStyleLbl="node1" presStyleIdx="3" presStyleCnt="7">
        <dgm:presLayoutVars>
          <dgm:chMax val="0"/>
          <dgm:bulletEnabled val="1"/>
        </dgm:presLayoutVars>
      </dgm:prSet>
      <dgm:spPr/>
    </dgm:pt>
    <dgm:pt modelId="{92609B5B-6AEF-4CEE-BD9E-B78E1D37BB98}" type="pres">
      <dgm:prSet presAssocID="{F8F87086-53D3-48D6-A40E-425CC9998A5A}" presName="spacer" presStyleCnt="0"/>
      <dgm:spPr/>
    </dgm:pt>
    <dgm:pt modelId="{C3675E76-709D-49A7-94B5-766190E7EDB8}" type="pres">
      <dgm:prSet presAssocID="{B4289D08-B13D-4CF2-B04A-CD43B9B02629}" presName="parentText" presStyleLbl="node1" presStyleIdx="4" presStyleCnt="7">
        <dgm:presLayoutVars>
          <dgm:chMax val="0"/>
          <dgm:bulletEnabled val="1"/>
        </dgm:presLayoutVars>
      </dgm:prSet>
      <dgm:spPr/>
    </dgm:pt>
    <dgm:pt modelId="{5BB679F6-CE36-4695-94E1-76C282F955C7}" type="pres">
      <dgm:prSet presAssocID="{F91E048E-5AF0-482D-B18D-17CF73FCF481}" presName="spacer" presStyleCnt="0"/>
      <dgm:spPr/>
    </dgm:pt>
    <dgm:pt modelId="{8D469BA5-A718-4542-A7CF-D736161D186F}" type="pres">
      <dgm:prSet presAssocID="{73BDBAF9-1AC5-42F0-9BD2-F23A9E5B6779}" presName="parentText" presStyleLbl="node1" presStyleIdx="5" presStyleCnt="7">
        <dgm:presLayoutVars>
          <dgm:chMax val="0"/>
          <dgm:bulletEnabled val="1"/>
        </dgm:presLayoutVars>
      </dgm:prSet>
      <dgm:spPr/>
    </dgm:pt>
    <dgm:pt modelId="{66785661-8A02-497B-9CCB-930CE554DD94}" type="pres">
      <dgm:prSet presAssocID="{655CA5FA-87F3-4D92-815C-F9125E5015E0}" presName="spacer" presStyleCnt="0"/>
      <dgm:spPr/>
    </dgm:pt>
    <dgm:pt modelId="{FF4CA9D4-13B8-4FE5-ADEF-0DB0AA4B3713}" type="pres">
      <dgm:prSet presAssocID="{03901A6B-C2BB-4B9B-B6CB-3D24C5CFECE4}" presName="parentText" presStyleLbl="node1" presStyleIdx="6" presStyleCnt="7">
        <dgm:presLayoutVars>
          <dgm:chMax val="0"/>
          <dgm:bulletEnabled val="1"/>
        </dgm:presLayoutVars>
      </dgm:prSet>
      <dgm:spPr/>
    </dgm:pt>
  </dgm:ptLst>
  <dgm:cxnLst>
    <dgm:cxn modelId="{59401D07-B852-4351-8CA1-6BDE66BC6ED5}" srcId="{A98DD090-987F-4AF6-8FAC-07017FED935A}" destId="{46472895-D07B-4274-80FE-7B97E0072B5B}" srcOrd="0" destOrd="0" parTransId="{F93D70B4-2E5A-47FF-8D36-7808C05A0B08}" sibTransId="{B89A7F09-2019-460A-93DD-9A38B8304895}"/>
    <dgm:cxn modelId="{AC7B5010-26DE-4236-853D-064C351D5DAC}" type="presOf" srcId="{03901A6B-C2BB-4B9B-B6CB-3D24C5CFECE4}" destId="{FF4CA9D4-13B8-4FE5-ADEF-0DB0AA4B3713}" srcOrd="0" destOrd="0" presId="urn:microsoft.com/office/officeart/2005/8/layout/vList2"/>
    <dgm:cxn modelId="{9464A746-5457-44B8-A1B1-97E403F96AFC}" srcId="{A98DD090-987F-4AF6-8FAC-07017FED935A}" destId="{5A2F54A0-6147-4BCD-A4AF-937A94A93FFD}" srcOrd="3" destOrd="0" parTransId="{D9E323F2-3E27-4EB7-8DDB-AA061C4D9C5E}" sibTransId="{F8F87086-53D3-48D6-A40E-425CC9998A5A}"/>
    <dgm:cxn modelId="{39765449-E023-4E12-B754-20F65CDEAAC1}" type="presOf" srcId="{36FA428A-C245-4B5F-B3B2-C616B5B1A7E1}" destId="{DE4F7FC6-9C35-4812-B533-617E5A18A694}" srcOrd="0" destOrd="0" presId="urn:microsoft.com/office/officeart/2005/8/layout/vList2"/>
    <dgm:cxn modelId="{C601E064-751E-49A4-8519-E033F9C5ED61}" srcId="{A98DD090-987F-4AF6-8FAC-07017FED935A}" destId="{03FBC88C-3694-4FD2-B271-8FBFF5342108}" srcOrd="2" destOrd="0" parTransId="{20918C2E-7AF5-4BED-A2C7-16D7BF4F05A8}" sibTransId="{10EC18C9-84F6-4980-A0E8-4D8FDEDC8C6D}"/>
    <dgm:cxn modelId="{F98DA775-6EF1-48C6-85AF-4093F02B5AB8}" type="presOf" srcId="{73BDBAF9-1AC5-42F0-9BD2-F23A9E5B6779}" destId="{8D469BA5-A718-4542-A7CF-D736161D186F}" srcOrd="0" destOrd="0" presId="urn:microsoft.com/office/officeart/2005/8/layout/vList2"/>
    <dgm:cxn modelId="{5BC62B88-DDD8-49BA-B0EA-71AF4EE379C6}" srcId="{A98DD090-987F-4AF6-8FAC-07017FED935A}" destId="{03901A6B-C2BB-4B9B-B6CB-3D24C5CFECE4}" srcOrd="6" destOrd="0" parTransId="{7CD352D5-3B3E-4FAD-B2FB-FC66E07C14C1}" sibTransId="{97B9DBDC-7C36-4AA6-8324-A16678E04A3F}"/>
    <dgm:cxn modelId="{5FDDC892-C18A-4A3E-B5A8-705CC112D0F9}" type="presOf" srcId="{46472895-D07B-4274-80FE-7B97E0072B5B}" destId="{B70FE5C1-441B-4BBA-BF2B-4668D3693F4F}" srcOrd="0" destOrd="0" presId="urn:microsoft.com/office/officeart/2005/8/layout/vList2"/>
    <dgm:cxn modelId="{66E69493-9A1A-445A-9FBB-57D5FC185F93}" type="presOf" srcId="{5A2F54A0-6147-4BCD-A4AF-937A94A93FFD}" destId="{42D32116-2604-4EAE-A57B-A4573A89F88F}" srcOrd="0" destOrd="0" presId="urn:microsoft.com/office/officeart/2005/8/layout/vList2"/>
    <dgm:cxn modelId="{64AA6FA2-D885-49F8-B7EC-17C127424508}" type="presOf" srcId="{A98DD090-987F-4AF6-8FAC-07017FED935A}" destId="{EA89B850-BF01-4485-9B04-E15C8374D539}" srcOrd="0" destOrd="0" presId="urn:microsoft.com/office/officeart/2005/8/layout/vList2"/>
    <dgm:cxn modelId="{BDB28EAA-D89E-42C5-98CF-A7F9E1992D47}" srcId="{A98DD090-987F-4AF6-8FAC-07017FED935A}" destId="{B4289D08-B13D-4CF2-B04A-CD43B9B02629}" srcOrd="4" destOrd="0" parTransId="{0DF6AE69-3BA6-43DA-AB76-AB2E03CA5A4C}" sibTransId="{F91E048E-5AF0-482D-B18D-17CF73FCF481}"/>
    <dgm:cxn modelId="{310FEEBF-A49C-456F-AB4D-CC486A26A7C5}" srcId="{A98DD090-987F-4AF6-8FAC-07017FED935A}" destId="{73BDBAF9-1AC5-42F0-9BD2-F23A9E5B6779}" srcOrd="5" destOrd="0" parTransId="{FBFAB1B7-1B86-49CE-9D42-CE0FCBE3195F}" sibTransId="{655CA5FA-87F3-4D92-815C-F9125E5015E0}"/>
    <dgm:cxn modelId="{FC1795DE-7986-4DDE-A3A5-D479F3A14A51}" srcId="{A98DD090-987F-4AF6-8FAC-07017FED935A}" destId="{36FA428A-C245-4B5F-B3B2-C616B5B1A7E1}" srcOrd="1" destOrd="0" parTransId="{49939E05-59FD-4A1F-B2C4-2BB67CCE6812}" sibTransId="{BAE5E143-B401-4CEC-89FF-93F87B300788}"/>
    <dgm:cxn modelId="{C2C576E7-8930-46AE-8467-7750C53C64EE}" type="presOf" srcId="{03FBC88C-3694-4FD2-B271-8FBFF5342108}" destId="{70E8E6CA-9AE9-4F0E-8C32-7B47A0771C60}" srcOrd="0" destOrd="0" presId="urn:microsoft.com/office/officeart/2005/8/layout/vList2"/>
    <dgm:cxn modelId="{1076A6F0-ABAF-4F7D-93D9-49751FB898E6}" type="presOf" srcId="{B4289D08-B13D-4CF2-B04A-CD43B9B02629}" destId="{C3675E76-709D-49A7-94B5-766190E7EDB8}" srcOrd="0" destOrd="0" presId="urn:microsoft.com/office/officeart/2005/8/layout/vList2"/>
    <dgm:cxn modelId="{D8F15F0F-1002-4192-A1BE-E54C5F663859}" type="presParOf" srcId="{EA89B850-BF01-4485-9B04-E15C8374D539}" destId="{B70FE5C1-441B-4BBA-BF2B-4668D3693F4F}" srcOrd="0" destOrd="0" presId="urn:microsoft.com/office/officeart/2005/8/layout/vList2"/>
    <dgm:cxn modelId="{5D2272B2-C648-4BE6-AA0E-E38997E13191}" type="presParOf" srcId="{EA89B850-BF01-4485-9B04-E15C8374D539}" destId="{1309CCA0-E157-4D62-9A0D-E8F0B6F615BD}" srcOrd="1" destOrd="0" presId="urn:microsoft.com/office/officeart/2005/8/layout/vList2"/>
    <dgm:cxn modelId="{C9DC0FC5-801D-4E98-AC80-53159E54B2D0}" type="presParOf" srcId="{EA89B850-BF01-4485-9B04-E15C8374D539}" destId="{DE4F7FC6-9C35-4812-B533-617E5A18A694}" srcOrd="2" destOrd="0" presId="urn:microsoft.com/office/officeart/2005/8/layout/vList2"/>
    <dgm:cxn modelId="{7E5F5388-4FB9-4DEB-BF65-FB1ACD1007B0}" type="presParOf" srcId="{EA89B850-BF01-4485-9B04-E15C8374D539}" destId="{A5A17977-F40D-4C1A-B582-32EE9658F3A2}" srcOrd="3" destOrd="0" presId="urn:microsoft.com/office/officeart/2005/8/layout/vList2"/>
    <dgm:cxn modelId="{DDAA4C2A-E0A3-4931-85EB-5CD2DC780065}" type="presParOf" srcId="{EA89B850-BF01-4485-9B04-E15C8374D539}" destId="{70E8E6CA-9AE9-4F0E-8C32-7B47A0771C60}" srcOrd="4" destOrd="0" presId="urn:microsoft.com/office/officeart/2005/8/layout/vList2"/>
    <dgm:cxn modelId="{D5DE8B9C-3B78-4325-9568-7BC20B899C39}" type="presParOf" srcId="{EA89B850-BF01-4485-9B04-E15C8374D539}" destId="{8FEB20F1-BD61-4C16-AA7E-4D525A58499A}" srcOrd="5" destOrd="0" presId="urn:microsoft.com/office/officeart/2005/8/layout/vList2"/>
    <dgm:cxn modelId="{7DF94246-CB2A-4A62-8EDD-7E372181AD58}" type="presParOf" srcId="{EA89B850-BF01-4485-9B04-E15C8374D539}" destId="{42D32116-2604-4EAE-A57B-A4573A89F88F}" srcOrd="6" destOrd="0" presId="urn:microsoft.com/office/officeart/2005/8/layout/vList2"/>
    <dgm:cxn modelId="{AB7A8C59-230F-4EAC-8F9D-54325D9091B2}" type="presParOf" srcId="{EA89B850-BF01-4485-9B04-E15C8374D539}" destId="{92609B5B-6AEF-4CEE-BD9E-B78E1D37BB98}" srcOrd="7" destOrd="0" presId="urn:microsoft.com/office/officeart/2005/8/layout/vList2"/>
    <dgm:cxn modelId="{BEBCFFBE-5C69-44BC-8EF6-3BD3381F136A}" type="presParOf" srcId="{EA89B850-BF01-4485-9B04-E15C8374D539}" destId="{C3675E76-709D-49A7-94B5-766190E7EDB8}" srcOrd="8" destOrd="0" presId="urn:microsoft.com/office/officeart/2005/8/layout/vList2"/>
    <dgm:cxn modelId="{5D7AA574-B934-4E82-8EC1-6434C4C6E356}" type="presParOf" srcId="{EA89B850-BF01-4485-9B04-E15C8374D539}" destId="{5BB679F6-CE36-4695-94E1-76C282F955C7}" srcOrd="9" destOrd="0" presId="urn:microsoft.com/office/officeart/2005/8/layout/vList2"/>
    <dgm:cxn modelId="{FE5A4DB0-C429-4C12-AB0D-0F58C4F64519}" type="presParOf" srcId="{EA89B850-BF01-4485-9B04-E15C8374D539}" destId="{8D469BA5-A718-4542-A7CF-D736161D186F}" srcOrd="10" destOrd="0" presId="urn:microsoft.com/office/officeart/2005/8/layout/vList2"/>
    <dgm:cxn modelId="{1167FAFD-1562-4847-8465-10A7DD667466}" type="presParOf" srcId="{EA89B850-BF01-4485-9B04-E15C8374D539}" destId="{66785661-8A02-497B-9CCB-930CE554DD94}" srcOrd="11" destOrd="0" presId="urn:microsoft.com/office/officeart/2005/8/layout/vList2"/>
    <dgm:cxn modelId="{6626CB16-D6DE-4F83-BCFD-F76BFF3E5B94}" type="presParOf" srcId="{EA89B850-BF01-4485-9B04-E15C8374D539}" destId="{FF4CA9D4-13B8-4FE5-ADEF-0DB0AA4B3713}"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FE1D2-4B8C-469D-8542-F90956FA1650}">
      <dsp:nvSpPr>
        <dsp:cNvPr id="0" name=""/>
        <dsp:cNvSpPr/>
      </dsp:nvSpPr>
      <dsp:spPr>
        <a:xfrm>
          <a:off x="0" y="0"/>
          <a:ext cx="8282940" cy="726855"/>
        </a:xfrm>
        <a:prstGeom prst="roundRect">
          <a:avLst>
            <a:gd name="adj" fmla="val 10000"/>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Internet crime complaint center (IC3) was established in 2000 to receive reports of internet crime from public. Since its inception, more that 4 million complaints have been reported to IC3.</a:t>
          </a:r>
        </a:p>
      </dsp:txBody>
      <dsp:txXfrm>
        <a:off x="21289" y="21289"/>
        <a:ext cx="7437186" cy="684277"/>
      </dsp:txXfrm>
    </dsp:sp>
    <dsp:sp modelId="{CB819E2E-0D0C-4835-B298-90DAD06FB297}">
      <dsp:nvSpPr>
        <dsp:cNvPr id="0" name=""/>
        <dsp:cNvSpPr/>
      </dsp:nvSpPr>
      <dsp:spPr>
        <a:xfrm>
          <a:off x="693696" y="859010"/>
          <a:ext cx="8282940" cy="726855"/>
        </a:xfrm>
        <a:prstGeom prst="roundRect">
          <a:avLst>
            <a:gd name="adj" fmla="val 10000"/>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Goal of IC3 is provide secure and easy way to report any kind of cyber or internet related crime.</a:t>
          </a:r>
        </a:p>
      </dsp:txBody>
      <dsp:txXfrm>
        <a:off x="714985" y="880299"/>
        <a:ext cx="7074209" cy="684277"/>
      </dsp:txXfrm>
    </dsp:sp>
    <dsp:sp modelId="{B3FA1804-E8E9-4481-924D-727B9AEE9FA8}">
      <dsp:nvSpPr>
        <dsp:cNvPr id="0" name=""/>
        <dsp:cNvSpPr/>
      </dsp:nvSpPr>
      <dsp:spPr>
        <a:xfrm>
          <a:off x="1377038" y="1718021"/>
          <a:ext cx="8282940" cy="726855"/>
        </a:xfrm>
        <a:prstGeom prst="roundRect">
          <a:avLst>
            <a:gd name="adj" fmla="val 10000"/>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IC3, part of FBI’s cyber division receives about 800 complaints a day.</a:t>
          </a:r>
        </a:p>
      </dsp:txBody>
      <dsp:txXfrm>
        <a:off x="1398327" y="1739310"/>
        <a:ext cx="7084563" cy="684277"/>
      </dsp:txXfrm>
    </dsp:sp>
    <dsp:sp modelId="{A5BCF03C-2127-410B-AEC8-B9EE0A372503}">
      <dsp:nvSpPr>
        <dsp:cNvPr id="0" name=""/>
        <dsp:cNvSpPr/>
      </dsp:nvSpPr>
      <dsp:spPr>
        <a:xfrm>
          <a:off x="2070734" y="2577032"/>
          <a:ext cx="8282940" cy="726855"/>
        </a:xfrm>
        <a:prstGeom prst="roundRect">
          <a:avLst>
            <a:gd name="adj" fmla="val 10000"/>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kind of complaints IC3 receives are Property Right (IPR) matters, hacking, online extortion, identity and many more.</a:t>
          </a:r>
        </a:p>
      </dsp:txBody>
      <dsp:txXfrm>
        <a:off x="2092023" y="2598321"/>
        <a:ext cx="7074209" cy="684277"/>
      </dsp:txXfrm>
    </dsp:sp>
    <dsp:sp modelId="{A8238F6A-879D-4CA5-83F8-02C76982AF8B}">
      <dsp:nvSpPr>
        <dsp:cNvPr id="0" name=""/>
        <dsp:cNvSpPr/>
      </dsp:nvSpPr>
      <dsp:spPr>
        <a:xfrm>
          <a:off x="7810484" y="556705"/>
          <a:ext cx="472455" cy="472455"/>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916786" y="556705"/>
        <a:ext cx="259851" cy="355522"/>
      </dsp:txXfrm>
    </dsp:sp>
    <dsp:sp modelId="{DEF964E8-EC83-4A5C-8078-B12A08210EBC}">
      <dsp:nvSpPr>
        <dsp:cNvPr id="0" name=""/>
        <dsp:cNvSpPr/>
      </dsp:nvSpPr>
      <dsp:spPr>
        <a:xfrm>
          <a:off x="8504180" y="1415716"/>
          <a:ext cx="472455" cy="472455"/>
        </a:xfrm>
        <a:prstGeom prst="downArrow">
          <a:avLst>
            <a:gd name="adj1" fmla="val 55000"/>
            <a:gd name="adj2" fmla="val 45000"/>
          </a:avLst>
        </a:prstGeom>
        <a:solidFill>
          <a:schemeClr val="accent5">
            <a:tint val="40000"/>
            <a:alpha val="90000"/>
            <a:hueOff val="-9650572"/>
            <a:satOff val="10493"/>
            <a:lumOff val="637"/>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10482" y="1415716"/>
        <a:ext cx="259851" cy="355522"/>
      </dsp:txXfrm>
    </dsp:sp>
    <dsp:sp modelId="{3E1407AF-E7D7-4683-9646-8A64AB6A0C97}">
      <dsp:nvSpPr>
        <dsp:cNvPr id="0" name=""/>
        <dsp:cNvSpPr/>
      </dsp:nvSpPr>
      <dsp:spPr>
        <a:xfrm>
          <a:off x="9187522" y="2274726"/>
          <a:ext cx="472455" cy="472455"/>
        </a:xfrm>
        <a:prstGeom prst="downArrow">
          <a:avLst>
            <a:gd name="adj1" fmla="val 55000"/>
            <a:gd name="adj2" fmla="val 45000"/>
          </a:avLst>
        </a:prstGeom>
        <a:solidFill>
          <a:schemeClr val="accent5">
            <a:tint val="40000"/>
            <a:alpha val="90000"/>
            <a:hueOff val="-19301144"/>
            <a:satOff val="20985"/>
            <a:lumOff val="1274"/>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93824" y="2274726"/>
        <a:ext cx="259851" cy="3555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FE5C1-441B-4BBA-BF2B-4668D3693F4F}">
      <dsp:nvSpPr>
        <dsp:cNvPr id="0" name=""/>
        <dsp:cNvSpPr/>
      </dsp:nvSpPr>
      <dsp:spPr>
        <a:xfrm>
          <a:off x="0" y="46934"/>
          <a:ext cx="5924550" cy="6084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Do not click on link or advertisment immediatly</a:t>
          </a:r>
        </a:p>
      </dsp:txBody>
      <dsp:txXfrm>
        <a:off x="29700" y="76634"/>
        <a:ext cx="5865150" cy="549000"/>
      </dsp:txXfrm>
    </dsp:sp>
    <dsp:sp modelId="{DE4F7FC6-9C35-4812-B533-617E5A18A694}">
      <dsp:nvSpPr>
        <dsp:cNvPr id="0" name=""/>
        <dsp:cNvSpPr/>
      </dsp:nvSpPr>
      <dsp:spPr>
        <a:xfrm>
          <a:off x="0" y="701414"/>
          <a:ext cx="5924550" cy="608400"/>
        </a:xfrm>
        <a:prstGeom prst="roundRect">
          <a:avLst/>
        </a:prstGeom>
        <a:gradFill rotWithShape="0">
          <a:gsLst>
            <a:gs pos="0">
              <a:schemeClr val="accent5">
                <a:hueOff val="-3071576"/>
                <a:satOff val="3438"/>
                <a:lumOff val="196"/>
                <a:alphaOff val="0"/>
                <a:tint val="94000"/>
                <a:satMod val="100000"/>
                <a:lumMod val="104000"/>
              </a:schemeClr>
            </a:gs>
            <a:gs pos="69000">
              <a:schemeClr val="accent5">
                <a:hueOff val="-3071576"/>
                <a:satOff val="3438"/>
                <a:lumOff val="196"/>
                <a:alphaOff val="0"/>
                <a:shade val="86000"/>
                <a:satMod val="130000"/>
                <a:lumMod val="102000"/>
              </a:schemeClr>
            </a:gs>
            <a:gs pos="100000">
              <a:schemeClr val="accent5">
                <a:hueOff val="-3071576"/>
                <a:satOff val="3438"/>
                <a:lumOff val="196"/>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Examine the links for their actual source /Hoger over the links to know the  redirect page before clicking it.</a:t>
          </a:r>
        </a:p>
      </dsp:txBody>
      <dsp:txXfrm>
        <a:off x="29700" y="731114"/>
        <a:ext cx="5865150" cy="549000"/>
      </dsp:txXfrm>
    </dsp:sp>
    <dsp:sp modelId="{70E8E6CA-9AE9-4F0E-8C32-7B47A0771C60}">
      <dsp:nvSpPr>
        <dsp:cNvPr id="0" name=""/>
        <dsp:cNvSpPr/>
      </dsp:nvSpPr>
      <dsp:spPr>
        <a:xfrm>
          <a:off x="0" y="1355894"/>
          <a:ext cx="5924550" cy="6084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Examine the link for spelling/grammatical errors</a:t>
          </a:r>
        </a:p>
      </dsp:txBody>
      <dsp:txXfrm>
        <a:off x="29700" y="1385594"/>
        <a:ext cx="5865150" cy="549000"/>
      </dsp:txXfrm>
    </dsp:sp>
    <dsp:sp modelId="{42D32116-2604-4EAE-A57B-A4573A89F88F}">
      <dsp:nvSpPr>
        <dsp:cNvPr id="0" name=""/>
        <dsp:cNvSpPr/>
      </dsp:nvSpPr>
      <dsp:spPr>
        <a:xfrm>
          <a:off x="0" y="2010374"/>
          <a:ext cx="5924550" cy="608400"/>
        </a:xfrm>
        <a:prstGeom prst="roundRect">
          <a:avLst/>
        </a:prstGeom>
        <a:gradFill rotWithShape="0">
          <a:gsLst>
            <a:gs pos="0">
              <a:schemeClr val="accent5">
                <a:hueOff val="-9214729"/>
                <a:satOff val="10313"/>
                <a:lumOff val="589"/>
                <a:alphaOff val="0"/>
                <a:tint val="94000"/>
                <a:satMod val="100000"/>
                <a:lumMod val="104000"/>
              </a:schemeClr>
            </a:gs>
            <a:gs pos="69000">
              <a:schemeClr val="accent5">
                <a:hueOff val="-9214729"/>
                <a:satOff val="10313"/>
                <a:lumOff val="589"/>
                <a:alphaOff val="0"/>
                <a:shade val="86000"/>
                <a:satMod val="130000"/>
                <a:lumMod val="102000"/>
              </a:schemeClr>
            </a:gs>
            <a:gs pos="100000">
              <a:schemeClr val="accent5">
                <a:hueOff val="-9214729"/>
                <a:satOff val="10313"/>
                <a:lumOff val="58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Do not download any </a:t>
          </a:r>
          <a:r>
            <a:rPr lang="en-US" sz="1600" kern="1200" dirty="0" err="1">
              <a:latin typeface="Times New Roman" panose="02020603050405020304" pitchFamily="18" charset="0"/>
              <a:cs typeface="Times New Roman" panose="02020603050405020304" pitchFamily="18" charset="0"/>
            </a:rPr>
            <a:t>softwares</a:t>
          </a:r>
          <a:r>
            <a:rPr lang="en-US" sz="1600" kern="1200" dirty="0">
              <a:latin typeface="Times New Roman" panose="02020603050405020304" pitchFamily="18" charset="0"/>
              <a:cs typeface="Times New Roman" panose="02020603050405020304" pitchFamily="18" charset="0"/>
            </a:rPr>
            <a:t> from illegitimate sources</a:t>
          </a:r>
        </a:p>
      </dsp:txBody>
      <dsp:txXfrm>
        <a:off x="29700" y="2040074"/>
        <a:ext cx="5865150" cy="549000"/>
      </dsp:txXfrm>
    </dsp:sp>
    <dsp:sp modelId="{C3675E76-709D-49A7-94B5-766190E7EDB8}">
      <dsp:nvSpPr>
        <dsp:cNvPr id="0" name=""/>
        <dsp:cNvSpPr/>
      </dsp:nvSpPr>
      <dsp:spPr>
        <a:xfrm>
          <a:off x="0" y="2664855"/>
          <a:ext cx="5924550" cy="6084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Always keep anti virus software in your machines updated and Turn them on</a:t>
          </a:r>
        </a:p>
      </dsp:txBody>
      <dsp:txXfrm>
        <a:off x="29700" y="2694555"/>
        <a:ext cx="5865150" cy="549000"/>
      </dsp:txXfrm>
    </dsp:sp>
    <dsp:sp modelId="{8D469BA5-A718-4542-A7CF-D736161D186F}">
      <dsp:nvSpPr>
        <dsp:cNvPr id="0" name=""/>
        <dsp:cNvSpPr/>
      </dsp:nvSpPr>
      <dsp:spPr>
        <a:xfrm>
          <a:off x="0" y="3319335"/>
          <a:ext cx="5924550" cy="608400"/>
        </a:xfrm>
        <a:prstGeom prst="roundRect">
          <a:avLst/>
        </a:prstGeom>
        <a:gradFill rotWithShape="0">
          <a:gsLst>
            <a:gs pos="0">
              <a:schemeClr val="accent5">
                <a:hueOff val="-15357881"/>
                <a:satOff val="17188"/>
                <a:lumOff val="981"/>
                <a:alphaOff val="0"/>
                <a:tint val="94000"/>
                <a:satMod val="100000"/>
                <a:lumMod val="104000"/>
              </a:schemeClr>
            </a:gs>
            <a:gs pos="69000">
              <a:schemeClr val="accent5">
                <a:hueOff val="-15357881"/>
                <a:satOff val="17188"/>
                <a:lumOff val="981"/>
                <a:alphaOff val="0"/>
                <a:shade val="86000"/>
                <a:satMod val="130000"/>
                <a:lumMod val="102000"/>
              </a:schemeClr>
            </a:gs>
            <a:gs pos="100000">
              <a:schemeClr val="accent5">
                <a:hueOff val="-15357881"/>
                <a:satOff val="17188"/>
                <a:lumOff val="981"/>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If any thing seems suspicious, do no hesitate to report that page or source</a:t>
          </a:r>
        </a:p>
      </dsp:txBody>
      <dsp:txXfrm>
        <a:off x="29700" y="3349035"/>
        <a:ext cx="5865150" cy="549000"/>
      </dsp:txXfrm>
    </dsp:sp>
    <dsp:sp modelId="{FF4CA9D4-13B8-4FE5-ADEF-0DB0AA4B3713}">
      <dsp:nvSpPr>
        <dsp:cNvPr id="0" name=""/>
        <dsp:cNvSpPr/>
      </dsp:nvSpPr>
      <dsp:spPr>
        <a:xfrm>
          <a:off x="0" y="3973815"/>
          <a:ext cx="5924550" cy="6084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If you feel, your machine is under fraudster control, please seek support of concerned authority</a:t>
          </a:r>
        </a:p>
      </dsp:txBody>
      <dsp:txXfrm>
        <a:off x="29700" y="4003515"/>
        <a:ext cx="5865150" cy="549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5948F773-A34D-4CEA-AEE4-C1D1E17C94C1}" type="datetimeFigureOut">
              <a:rPr lang="en-US" smtClean="0"/>
              <a:t>12/5/21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D4170-2E7D-42B6-A591-1F149DBBE6CD}" type="slidenum">
              <a:rPr lang="en-US" smtClean="0"/>
              <a:t>‹#›</a:t>
            </a:fld>
            <a:endParaRPr lang="en-US"/>
          </a:p>
        </p:txBody>
      </p:sp>
    </p:spTree>
    <p:extLst>
      <p:ext uri="{BB962C8B-B14F-4D97-AF65-F5344CB8AC3E}">
        <p14:creationId xmlns:p14="http://schemas.microsoft.com/office/powerpoint/2010/main" val="383598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D4170-2E7D-42B6-A591-1F149DBBE6CD}" type="slidenum">
              <a:rPr lang="en-US" smtClean="0"/>
              <a:t>1</a:t>
            </a:fld>
            <a:endParaRPr lang="en-US"/>
          </a:p>
        </p:txBody>
      </p:sp>
    </p:spTree>
    <p:extLst>
      <p:ext uri="{BB962C8B-B14F-4D97-AF65-F5344CB8AC3E}">
        <p14:creationId xmlns:p14="http://schemas.microsoft.com/office/powerpoint/2010/main" val="3901791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D4170-2E7D-42B6-A591-1F149DBBE6CD}" type="slidenum">
              <a:rPr lang="en-US" smtClean="0"/>
              <a:t>3</a:t>
            </a:fld>
            <a:endParaRPr lang="en-US"/>
          </a:p>
        </p:txBody>
      </p:sp>
    </p:spTree>
    <p:extLst>
      <p:ext uri="{BB962C8B-B14F-4D97-AF65-F5344CB8AC3E}">
        <p14:creationId xmlns:p14="http://schemas.microsoft.com/office/powerpoint/2010/main" val="1889824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88DE38-BA99-4E35-9353-14462AE499C4}"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1202523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8DE38-BA99-4E35-9353-14462AE499C4}"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319297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8DE38-BA99-4E35-9353-14462AE499C4}"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24544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8DE38-BA99-4E35-9353-14462AE499C4}"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11160-B545-4956-8D7A-A2926EB0C77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21236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8DE38-BA99-4E35-9353-14462AE499C4}"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322836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8DE38-BA99-4E35-9353-14462AE499C4}" type="datetimeFigureOut">
              <a:rPr lang="en-US" smtClean="0"/>
              <a:t>12/5/21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3983172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8DE38-BA99-4E35-9353-14462AE499C4}" type="datetimeFigureOut">
              <a:rPr lang="en-US" smtClean="0"/>
              <a:t>12/5/21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1406252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8DE38-BA99-4E35-9353-14462AE499C4}"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3019022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8DE38-BA99-4E35-9353-14462AE499C4}"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3132143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8DE38-BA99-4E35-9353-14462AE499C4}"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60422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88DE38-BA99-4E35-9353-14462AE499C4}"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62411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88DE38-BA99-4E35-9353-14462AE499C4}"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401755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88DE38-BA99-4E35-9353-14462AE499C4}" type="datetimeFigureOut">
              <a:rPr lang="en-US" smtClean="0"/>
              <a:t>12/5/21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3880718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88DE38-BA99-4E35-9353-14462AE499C4}" type="datetimeFigureOut">
              <a:rPr lang="en-US" smtClean="0"/>
              <a:t>12/5/21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2481331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8DE38-BA99-4E35-9353-14462AE499C4}" type="datetimeFigureOut">
              <a:rPr lang="en-US" smtClean="0"/>
              <a:t>12/5/21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39320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8DE38-BA99-4E35-9353-14462AE499C4}"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3972300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8DE38-BA99-4E35-9353-14462AE499C4}"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11160-B545-4956-8D7A-A2926EB0C777}" type="slidenum">
              <a:rPr lang="en-US" smtClean="0"/>
              <a:t>‹#›</a:t>
            </a:fld>
            <a:endParaRPr lang="en-US"/>
          </a:p>
        </p:txBody>
      </p:sp>
    </p:spTree>
    <p:extLst>
      <p:ext uri="{BB962C8B-B14F-4D97-AF65-F5344CB8AC3E}">
        <p14:creationId xmlns:p14="http://schemas.microsoft.com/office/powerpoint/2010/main" val="3763836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A88DE38-BA99-4E35-9353-14462AE499C4}" type="datetimeFigureOut">
              <a:rPr lang="en-US" smtClean="0"/>
              <a:t>12/5/21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5311160-B545-4956-8D7A-A2926EB0C777}" type="slidenum">
              <a:rPr lang="en-US" smtClean="0"/>
              <a:t>‹#›</a:t>
            </a:fld>
            <a:endParaRPr lang="en-US"/>
          </a:p>
        </p:txBody>
      </p:sp>
    </p:spTree>
    <p:extLst>
      <p:ext uri="{BB962C8B-B14F-4D97-AF65-F5344CB8AC3E}">
        <p14:creationId xmlns:p14="http://schemas.microsoft.com/office/powerpoint/2010/main" val="640350301"/>
      </p:ext>
    </p:extLst>
  </p:cSld>
  <p:clrMap bg1="dk1" tx1="lt1" bg2="dk2" tx2="lt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c3.gov/Home/Egress?url=https://www.justice.gov/elderjusti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sciencedirect.com/science/article/pii/S1742287610000526" TargetMode="External"/><Relationship Id="rId2" Type="http://schemas.openxmlformats.org/officeDocument/2006/relationships/hyperlink" Target="https://www.researchgate.net/publication/242654499_Knowledge_of_Cybercrime_among_Elderly" TargetMode="External"/><Relationship Id="rId1" Type="http://schemas.openxmlformats.org/officeDocument/2006/relationships/slideLayout" Target="../slideLayouts/slideLayout2.xml"/><Relationship Id="rId5" Type="http://schemas.openxmlformats.org/officeDocument/2006/relationships/hyperlink" Target="https://www.ic3.gov/Media/Y2021/PSA210729" TargetMode="External"/><Relationship Id="rId4" Type="http://schemas.openxmlformats.org/officeDocument/2006/relationships/hyperlink" Target="https://www.ic3.gov/Media/Y2019/PSA19091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eb.a.ebscohost.com/ehost/detail/detail?vid=0&amp;sid=23cef99b-6337-46eb-bf73-784308f55b1c%40sessionmgr4008&amp;bdata=JnNjb3BlPXNpdGU%3d#AN=90430380&amp;db=ts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C73F13-3034-490B-8F95-9CAC1CC42654}"/>
              </a:ext>
            </a:extLst>
          </p:cNvPr>
          <p:cNvSpPr txBox="1"/>
          <p:nvPr/>
        </p:nvSpPr>
        <p:spPr>
          <a:xfrm>
            <a:off x="2182481" y="474381"/>
            <a:ext cx="6487066"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Fight against cyber crime</a:t>
            </a:r>
          </a:p>
        </p:txBody>
      </p:sp>
      <p:sp>
        <p:nvSpPr>
          <p:cNvPr id="3" name="TextBox 2">
            <a:extLst>
              <a:ext uri="{FF2B5EF4-FFF2-40B4-BE49-F238E27FC236}">
                <a16:creationId xmlns:a16="http://schemas.microsoft.com/office/drawing/2014/main" id="{55EBC309-4CB9-439B-AB30-106AD65BA2C6}"/>
              </a:ext>
            </a:extLst>
          </p:cNvPr>
          <p:cNvSpPr txBox="1"/>
          <p:nvPr/>
        </p:nvSpPr>
        <p:spPr>
          <a:xfrm>
            <a:off x="1199071" y="2225615"/>
            <a:ext cx="250581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Audience</a:t>
            </a:r>
            <a:r>
              <a:rPr lang="en-US" dirty="0">
                <a:latin typeface="Times New Roman" panose="02020603050405020304" pitchFamily="18" charset="0"/>
                <a:cs typeface="Times New Roman" panose="02020603050405020304" pitchFamily="18" charset="0"/>
              </a:rPr>
              <a:t>: Senior citizen</a:t>
            </a:r>
          </a:p>
        </p:txBody>
      </p:sp>
      <p:sp>
        <p:nvSpPr>
          <p:cNvPr id="4" name="TextBox 3">
            <a:extLst>
              <a:ext uri="{FF2B5EF4-FFF2-40B4-BE49-F238E27FC236}">
                <a16:creationId xmlns:a16="http://schemas.microsoft.com/office/drawing/2014/main" id="{0A19028C-F56F-4F36-B236-9AE50620AE1F}"/>
              </a:ext>
            </a:extLst>
          </p:cNvPr>
          <p:cNvSpPr txBox="1"/>
          <p:nvPr/>
        </p:nvSpPr>
        <p:spPr>
          <a:xfrm>
            <a:off x="8669547" y="4424109"/>
            <a:ext cx="3144835"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Team members (Group 1):</a:t>
            </a:r>
          </a:p>
          <a:p>
            <a:r>
              <a:rPr lang="en-US" dirty="0">
                <a:latin typeface="Times New Roman" panose="02020603050405020304" pitchFamily="18" charset="0"/>
                <a:cs typeface="Times New Roman" panose="02020603050405020304" pitchFamily="18" charset="0"/>
              </a:rPr>
              <a:t>Sadia Mahbub (10971223)</a:t>
            </a:r>
          </a:p>
          <a:p>
            <a:r>
              <a:rPr lang="en-US" dirty="0">
                <a:latin typeface="Times New Roman" panose="02020603050405020304" pitchFamily="18" charset="0"/>
                <a:cs typeface="Times New Roman" panose="02020603050405020304" pitchFamily="18" charset="0"/>
              </a:rPr>
              <a:t>Meela Uday Kumar (11513047)</a:t>
            </a:r>
          </a:p>
          <a:p>
            <a:r>
              <a:rPr lang="en-US" dirty="0">
                <a:latin typeface="Times New Roman" panose="02020603050405020304" pitchFamily="18" charset="0"/>
                <a:cs typeface="Times New Roman" panose="02020603050405020304" pitchFamily="18" charset="0"/>
              </a:rPr>
              <a:t>Omika Mishra (11442654)</a:t>
            </a:r>
          </a:p>
        </p:txBody>
      </p:sp>
      <p:sp>
        <p:nvSpPr>
          <p:cNvPr id="10" name="TextBox 9">
            <a:extLst>
              <a:ext uri="{FF2B5EF4-FFF2-40B4-BE49-F238E27FC236}">
                <a16:creationId xmlns:a16="http://schemas.microsoft.com/office/drawing/2014/main" id="{1F218291-11BF-479F-8745-1A1CC2B0A74E}"/>
              </a:ext>
            </a:extLst>
          </p:cNvPr>
          <p:cNvSpPr txBox="1"/>
          <p:nvPr/>
        </p:nvSpPr>
        <p:spPr>
          <a:xfrm>
            <a:off x="3720233" y="3429000"/>
            <a:ext cx="4491679"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INFO 5600: Information Access and</a:t>
            </a:r>
          </a:p>
          <a:p>
            <a:r>
              <a:rPr lang="en-US" dirty="0">
                <a:latin typeface="Times New Roman" panose="02020603050405020304" pitchFamily="18" charset="0"/>
                <a:cs typeface="Times New Roman" panose="02020603050405020304" pitchFamily="18" charset="0"/>
              </a:rPr>
              <a:t> 		        Knowledge Inquiry</a:t>
            </a:r>
          </a:p>
          <a:p>
            <a:r>
              <a:rPr lang="en-US" b="1" dirty="0">
                <a:latin typeface="Times New Roman" panose="02020603050405020304" pitchFamily="18" charset="0"/>
                <a:cs typeface="Times New Roman" panose="02020603050405020304" pitchFamily="18" charset="0"/>
              </a:rPr>
              <a:t>Topic: </a:t>
            </a:r>
            <a:r>
              <a:rPr lang="en-US" sz="1800" dirty="0">
                <a:latin typeface="Times New Roman" panose="02020603050405020304" pitchFamily="18" charset="0"/>
                <a:cs typeface="Times New Roman" panose="02020603050405020304" pitchFamily="18" charset="0"/>
              </a:rPr>
              <a:t>Internet Crime Complaint Center (IC3)</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302FD4C-90F2-4293-9F14-A4D738515017}"/>
              </a:ext>
            </a:extLst>
          </p:cNvPr>
          <p:cNvPicPr>
            <a:picLocks noChangeAspect="1"/>
          </p:cNvPicPr>
          <p:nvPr/>
        </p:nvPicPr>
        <p:blipFill>
          <a:blip r:embed="rId3"/>
          <a:stretch>
            <a:fillRect/>
          </a:stretch>
        </p:blipFill>
        <p:spPr>
          <a:xfrm>
            <a:off x="785994" y="4658263"/>
            <a:ext cx="2302264" cy="1932351"/>
          </a:xfrm>
          <a:prstGeom prst="rect">
            <a:avLst/>
          </a:prstGeom>
        </p:spPr>
      </p:pic>
      <p:pic>
        <p:nvPicPr>
          <p:cNvPr id="12" name="Picture 11">
            <a:extLst>
              <a:ext uri="{FF2B5EF4-FFF2-40B4-BE49-F238E27FC236}">
                <a16:creationId xmlns:a16="http://schemas.microsoft.com/office/drawing/2014/main" id="{447FF8CD-F657-4A6E-866F-952418E06D1A}"/>
              </a:ext>
            </a:extLst>
          </p:cNvPr>
          <p:cNvPicPr>
            <a:picLocks noChangeAspect="1"/>
          </p:cNvPicPr>
          <p:nvPr/>
        </p:nvPicPr>
        <p:blipFill>
          <a:blip r:embed="rId4"/>
          <a:stretch>
            <a:fillRect/>
          </a:stretch>
        </p:blipFill>
        <p:spPr>
          <a:xfrm>
            <a:off x="9096599" y="1399223"/>
            <a:ext cx="2803496" cy="2132072"/>
          </a:xfrm>
          <a:prstGeom prst="rect">
            <a:avLst/>
          </a:prstGeom>
        </p:spPr>
      </p:pic>
      <p:pic>
        <p:nvPicPr>
          <p:cNvPr id="13" name="Picture 12">
            <a:extLst>
              <a:ext uri="{FF2B5EF4-FFF2-40B4-BE49-F238E27FC236}">
                <a16:creationId xmlns:a16="http://schemas.microsoft.com/office/drawing/2014/main" id="{6FB4830B-E672-4AF3-B8C4-7E8D607E7279}"/>
              </a:ext>
            </a:extLst>
          </p:cNvPr>
          <p:cNvPicPr>
            <a:picLocks noChangeAspect="1"/>
          </p:cNvPicPr>
          <p:nvPr/>
        </p:nvPicPr>
        <p:blipFill>
          <a:blip r:embed="rId5"/>
          <a:stretch>
            <a:fillRect/>
          </a:stretch>
        </p:blipFill>
        <p:spPr>
          <a:xfrm>
            <a:off x="3271053" y="5152729"/>
            <a:ext cx="4986338" cy="1219200"/>
          </a:xfrm>
          <a:prstGeom prst="rect">
            <a:avLst/>
          </a:prstGeom>
        </p:spPr>
      </p:pic>
    </p:spTree>
    <p:extLst>
      <p:ext uri="{BB962C8B-B14F-4D97-AF65-F5344CB8AC3E}">
        <p14:creationId xmlns:p14="http://schemas.microsoft.com/office/powerpoint/2010/main" val="3860846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926D-FDC2-46E0-9B7A-8E5A0956F56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Homepage of IC3</a:t>
            </a:r>
          </a:p>
        </p:txBody>
      </p:sp>
      <p:sp>
        <p:nvSpPr>
          <p:cNvPr id="3" name="Content Placeholder 2">
            <a:extLst>
              <a:ext uri="{FF2B5EF4-FFF2-40B4-BE49-F238E27FC236}">
                <a16:creationId xmlns:a16="http://schemas.microsoft.com/office/drawing/2014/main" id="{C493ABBD-0A64-482C-82E6-23D443D90830}"/>
              </a:ext>
            </a:extLst>
          </p:cNvPr>
          <p:cNvSpPr>
            <a:spLocks noGrp="1"/>
          </p:cNvSpPr>
          <p:nvPr>
            <p:ph idx="1"/>
          </p:nvPr>
        </p:nvSpPr>
        <p:spPr/>
        <p:txBody>
          <a:bodyPr>
            <a:normAutofit/>
          </a:bodyPr>
          <a:lstStyle/>
          <a:p>
            <a:pPr>
              <a:spcBef>
                <a:spcPts val="0"/>
              </a:spcBef>
            </a:pPr>
            <a:r>
              <a:rPr lang="en-US" dirty="0">
                <a:latin typeface="Times New Roman" panose="02020603050405020304" pitchFamily="18" charset="0"/>
                <a:cs typeface="Times New Roman" panose="02020603050405020304" pitchFamily="18" charset="0"/>
              </a:rPr>
              <a:t>Once you land on the home page. One can see the simple and informative layout.</a:t>
            </a:r>
          </a:p>
          <a:p>
            <a:pPr marL="285750" indent="-285750">
              <a:spcBef>
                <a:spcPts val="0"/>
              </a:spcBef>
            </a:pPr>
            <a:r>
              <a:rPr lang="en-US" dirty="0">
                <a:latin typeface="Times New Roman" panose="02020603050405020304" pitchFamily="18" charset="0"/>
                <a:cs typeface="Times New Roman" panose="02020603050405020304" pitchFamily="18" charset="0"/>
              </a:rPr>
              <a:t>On the top there are “More” “File a complaint”, “Consumer alerts”, “Industry Alerts”, “BEC”, “Ransomware”, “Elder Fraud”, “Scams”.</a:t>
            </a:r>
          </a:p>
          <a:p>
            <a:pPr marL="285750" indent="-285750">
              <a:spcBef>
                <a:spcPts val="0"/>
              </a:spcBef>
            </a:pPr>
            <a:r>
              <a:rPr lang="en-US" dirty="0">
                <a:latin typeface="Times New Roman" panose="02020603050405020304" pitchFamily="18" charset="0"/>
                <a:cs typeface="Times New Roman" panose="02020603050405020304" pitchFamily="18" charset="0"/>
              </a:rPr>
              <a:t>In the frequently asked questions there is information regarding how common question.</a:t>
            </a:r>
          </a:p>
          <a:p>
            <a:pPr marL="285750" indent="-285750">
              <a:spcBef>
                <a:spcPts val="0"/>
              </a:spcBef>
            </a:pPr>
            <a:r>
              <a:rPr lang="en-US" dirty="0">
                <a:latin typeface="Times New Roman" panose="02020603050405020304" pitchFamily="18" charset="0"/>
                <a:cs typeface="Times New Roman" panose="02020603050405020304" pitchFamily="18" charset="0"/>
              </a:rPr>
              <a:t>On the left side of “frequently asked question” there is “news release” which has information regarding any latest development and top news article regarding cyber crime.</a:t>
            </a:r>
          </a:p>
          <a:p>
            <a:pPr marL="285750" indent="-285750">
              <a:spcBef>
                <a:spcPts val="0"/>
              </a:spcBef>
            </a:pPr>
            <a:r>
              <a:rPr lang="en-US" dirty="0">
                <a:latin typeface="Times New Roman" panose="02020603050405020304" pitchFamily="18" charset="0"/>
                <a:cs typeface="Times New Roman" panose="02020603050405020304" pitchFamily="18" charset="0"/>
              </a:rPr>
              <a:t>On the right side of “frequently asked question” there is “Annual Report” which has “Elder fraud report” and “Internet fraud report”</a:t>
            </a:r>
          </a:p>
          <a:p>
            <a:pPr marL="285750" indent="-285750">
              <a:spcBef>
                <a:spcPts val="0"/>
              </a:spcBef>
            </a:pPr>
            <a:r>
              <a:rPr lang="en-US" dirty="0">
                <a:latin typeface="Times New Roman" panose="02020603050405020304" pitchFamily="18" charset="0"/>
                <a:cs typeface="Times New Roman" panose="02020603050405020304" pitchFamily="18" charset="0"/>
              </a:rPr>
              <a:t>For this project we will clicking on “Elder Fraud” and explain it.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413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6A86C-C968-4A70-8D40-88DF389B01F6}"/>
              </a:ext>
            </a:extLst>
          </p:cNvPr>
          <p:cNvSpPr>
            <a:spLocks noGrp="1"/>
          </p:cNvSpPr>
          <p:nvPr>
            <p:ph type="title"/>
          </p:nvPr>
        </p:nvSpPr>
        <p:spPr>
          <a:xfrm>
            <a:off x="1701733" y="583721"/>
            <a:ext cx="7824763" cy="1326321"/>
          </a:xfrm>
        </p:spPr>
        <p:txBody>
          <a:bodyPr/>
          <a:lstStyle/>
          <a:p>
            <a:r>
              <a:rPr lang="en-US" dirty="0">
                <a:latin typeface="Times New Roman" panose="02020603050405020304" pitchFamily="18" charset="0"/>
                <a:cs typeface="Times New Roman" panose="02020603050405020304" pitchFamily="18" charset="0"/>
              </a:rPr>
              <a:t>How to use IC3</a:t>
            </a:r>
          </a:p>
        </p:txBody>
      </p:sp>
      <p:pic>
        <p:nvPicPr>
          <p:cNvPr id="4" name="Content Placeholder 3">
            <a:extLst>
              <a:ext uri="{FF2B5EF4-FFF2-40B4-BE49-F238E27FC236}">
                <a16:creationId xmlns:a16="http://schemas.microsoft.com/office/drawing/2014/main" id="{585BDA8B-9392-43AF-9C2D-AA6C65FEDD17}"/>
              </a:ext>
            </a:extLst>
          </p:cNvPr>
          <p:cNvPicPr>
            <a:picLocks noGrp="1" noChangeAspect="1"/>
          </p:cNvPicPr>
          <p:nvPr>
            <p:ph idx="1"/>
          </p:nvPr>
        </p:nvPicPr>
        <p:blipFill>
          <a:blip r:embed="rId2"/>
          <a:stretch>
            <a:fillRect/>
          </a:stretch>
        </p:blipFill>
        <p:spPr>
          <a:xfrm>
            <a:off x="7782141" y="2793809"/>
            <a:ext cx="3783867" cy="3695700"/>
          </a:xfrm>
          <a:prstGeom prst="rect">
            <a:avLst/>
          </a:prstGeom>
        </p:spPr>
      </p:pic>
      <p:sp>
        <p:nvSpPr>
          <p:cNvPr id="7" name="TextBox 6">
            <a:extLst>
              <a:ext uri="{FF2B5EF4-FFF2-40B4-BE49-F238E27FC236}">
                <a16:creationId xmlns:a16="http://schemas.microsoft.com/office/drawing/2014/main" id="{96408994-80F7-4E92-97BF-9BAEE2EA8018}"/>
              </a:ext>
            </a:extLst>
          </p:cNvPr>
          <p:cNvSpPr txBox="1"/>
          <p:nvPr/>
        </p:nvSpPr>
        <p:spPr>
          <a:xfrm>
            <a:off x="340242" y="2225615"/>
            <a:ext cx="6475228"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Have a complaint about cyber crime? Welcome to IC3.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you land on homepage, one can see “File a complaint”, “Consumer alerts”,  “Industry Alerts”, “BEC”, “Ransomware”, “Elder     Fraud”, “Scams”.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Lets venture to the tab of “Elder Fraud”. It contains all the information specific to our topic.</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Any person of age 60 and over who is subjected to cyber crime is considered under “Elder fraud”.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file a complaint one has to click on “File an Elder Fraud Complaint”</a:t>
            </a:r>
          </a:p>
          <a:p>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4B7DF77-2740-409A-B50B-C833E55924AE}"/>
              </a:ext>
            </a:extLst>
          </p:cNvPr>
          <p:cNvPicPr>
            <a:picLocks noChangeAspect="1"/>
          </p:cNvPicPr>
          <p:nvPr/>
        </p:nvPicPr>
        <p:blipFill>
          <a:blip r:embed="rId3"/>
          <a:stretch>
            <a:fillRect/>
          </a:stretch>
        </p:blipFill>
        <p:spPr>
          <a:xfrm>
            <a:off x="7782141" y="1657420"/>
            <a:ext cx="3783868" cy="1136389"/>
          </a:xfrm>
          <a:prstGeom prst="rect">
            <a:avLst/>
          </a:prstGeom>
        </p:spPr>
      </p:pic>
    </p:spTree>
    <p:extLst>
      <p:ext uri="{BB962C8B-B14F-4D97-AF65-F5344CB8AC3E}">
        <p14:creationId xmlns:p14="http://schemas.microsoft.com/office/powerpoint/2010/main" val="4235300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42BA-29F2-4AA6-B4FE-5F0D85061B9D}"/>
              </a:ext>
            </a:extLst>
          </p:cNvPr>
          <p:cNvSpPr>
            <a:spLocks noGrp="1"/>
          </p:cNvSpPr>
          <p:nvPr>
            <p:ph type="title"/>
          </p:nvPr>
        </p:nvSpPr>
        <p:spPr>
          <a:xfrm>
            <a:off x="913794" y="600075"/>
            <a:ext cx="10353761" cy="1326321"/>
          </a:xfrm>
        </p:spPr>
        <p:txBody>
          <a:bodyPr>
            <a:normAutofit/>
          </a:bodyPr>
          <a:lstStyle/>
          <a:p>
            <a:r>
              <a:rPr lang="en-US" dirty="0"/>
              <a:t>File Elder Fraud Complaint</a:t>
            </a:r>
          </a:p>
        </p:txBody>
      </p:sp>
      <p:sp>
        <p:nvSpPr>
          <p:cNvPr id="3" name="Content Placeholder 2">
            <a:extLst>
              <a:ext uri="{FF2B5EF4-FFF2-40B4-BE49-F238E27FC236}">
                <a16:creationId xmlns:a16="http://schemas.microsoft.com/office/drawing/2014/main" id="{DEC569A8-07AA-4B7E-973D-1645C0F1089C}"/>
              </a:ext>
            </a:extLst>
          </p:cNvPr>
          <p:cNvSpPr>
            <a:spLocks noGrp="1"/>
          </p:cNvSpPr>
          <p:nvPr>
            <p:ph idx="1"/>
          </p:nvPr>
        </p:nvSpPr>
        <p:spPr>
          <a:xfrm>
            <a:off x="6250695" y="2096064"/>
            <a:ext cx="5016860" cy="4464224"/>
          </a:xfrm>
        </p:spPr>
        <p:txBody>
          <a:bodyPr>
            <a:normAutofit/>
          </a:bodyPr>
          <a:lstStyle/>
          <a:p>
            <a:r>
              <a:rPr lang="en-US" dirty="0">
                <a:latin typeface="Times New Roman" panose="02020603050405020304" pitchFamily="18" charset="0"/>
                <a:cs typeface="Times New Roman" panose="02020603050405020304" pitchFamily="18" charset="0"/>
              </a:rPr>
              <a:t>After clicking one will land to a form looking like this.</a:t>
            </a:r>
          </a:p>
          <a:p>
            <a:r>
              <a:rPr lang="en-US" dirty="0">
                <a:latin typeface="Times New Roman" panose="02020603050405020304" pitchFamily="18" charset="0"/>
                <a:cs typeface="Times New Roman" panose="02020603050405020304" pitchFamily="18" charset="0"/>
              </a:rPr>
              <a:t>Applicant has to fill in information like Name, Age, Address, City, County, Country, State, Zip, Phone number, email address.</a:t>
            </a:r>
          </a:p>
          <a:p>
            <a:r>
              <a:rPr lang="en-US" dirty="0">
                <a:latin typeface="Times New Roman" panose="02020603050405020304" pitchFamily="18" charset="0"/>
                <a:cs typeface="Times New Roman" panose="02020603050405020304" pitchFamily="18" charset="0"/>
              </a:rPr>
              <a:t>We have placed a dummy values for example.</a:t>
            </a:r>
          </a:p>
          <a:p>
            <a:r>
              <a:rPr lang="en-US" dirty="0">
                <a:latin typeface="Times New Roman" panose="02020603050405020304" pitchFamily="18" charset="0"/>
                <a:cs typeface="Times New Roman" panose="02020603050405020304" pitchFamily="18" charset="0"/>
              </a:rPr>
              <a:t>It is best to fill in the details as accurately as possible so  IC3 can help the applicant of complain.</a:t>
            </a:r>
          </a:p>
        </p:txBody>
      </p:sp>
      <p:pic>
        <p:nvPicPr>
          <p:cNvPr id="6" name="Picture 5">
            <a:extLst>
              <a:ext uri="{FF2B5EF4-FFF2-40B4-BE49-F238E27FC236}">
                <a16:creationId xmlns:a16="http://schemas.microsoft.com/office/drawing/2014/main" id="{4E622DDA-62C1-4B41-BA89-327793254F8E}"/>
              </a:ext>
            </a:extLst>
          </p:cNvPr>
          <p:cNvPicPr>
            <a:picLocks noChangeAspect="1"/>
          </p:cNvPicPr>
          <p:nvPr/>
        </p:nvPicPr>
        <p:blipFill>
          <a:blip r:embed="rId3"/>
          <a:stretch>
            <a:fillRect/>
          </a:stretch>
        </p:blipFill>
        <p:spPr>
          <a:xfrm>
            <a:off x="446568" y="2179674"/>
            <a:ext cx="5404078" cy="4284921"/>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03292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21B437-93EC-48B5-8143-10D25FBAB3A0}"/>
              </a:ext>
            </a:extLst>
          </p:cNvPr>
          <p:cNvPicPr>
            <a:picLocks noChangeAspect="1"/>
          </p:cNvPicPr>
          <p:nvPr/>
        </p:nvPicPr>
        <p:blipFill>
          <a:blip r:embed="rId2"/>
          <a:stretch>
            <a:fillRect/>
          </a:stretch>
        </p:blipFill>
        <p:spPr>
          <a:xfrm>
            <a:off x="355601" y="1935921"/>
            <a:ext cx="4206239" cy="3611122"/>
          </a:xfrm>
          <a:prstGeom prst="rect">
            <a:avLst/>
          </a:prstGeom>
        </p:spPr>
      </p:pic>
      <p:pic>
        <p:nvPicPr>
          <p:cNvPr id="6" name="Content Placeholder 5">
            <a:extLst>
              <a:ext uri="{FF2B5EF4-FFF2-40B4-BE49-F238E27FC236}">
                <a16:creationId xmlns:a16="http://schemas.microsoft.com/office/drawing/2014/main" id="{7B82D773-1532-4895-BB84-ADC913E6BA40}"/>
              </a:ext>
            </a:extLst>
          </p:cNvPr>
          <p:cNvPicPr>
            <a:picLocks noGrp="1" noChangeAspect="1"/>
          </p:cNvPicPr>
          <p:nvPr>
            <p:ph idx="1"/>
          </p:nvPr>
        </p:nvPicPr>
        <p:blipFill>
          <a:blip r:embed="rId3"/>
          <a:stretch>
            <a:fillRect/>
          </a:stretch>
        </p:blipFill>
        <p:spPr>
          <a:xfrm>
            <a:off x="355601" y="5547043"/>
            <a:ext cx="4206239" cy="1116996"/>
          </a:xfrm>
          <a:prstGeom prst="rect">
            <a:avLst/>
          </a:prstGeom>
        </p:spPr>
      </p:pic>
      <p:sp>
        <p:nvSpPr>
          <p:cNvPr id="7" name="Content Placeholder 2">
            <a:extLst>
              <a:ext uri="{FF2B5EF4-FFF2-40B4-BE49-F238E27FC236}">
                <a16:creationId xmlns:a16="http://schemas.microsoft.com/office/drawing/2014/main" id="{B7A3D391-BBA6-462B-A0A6-A7910488E350}"/>
              </a:ext>
            </a:extLst>
          </p:cNvPr>
          <p:cNvSpPr txBox="1">
            <a:spLocks/>
          </p:cNvSpPr>
          <p:nvPr/>
        </p:nvSpPr>
        <p:spPr>
          <a:xfrm>
            <a:off x="5581651" y="2096064"/>
            <a:ext cx="5685905" cy="446422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latin typeface="Times New Roman" panose="02020603050405020304" pitchFamily="18" charset="0"/>
                <a:cs typeface="Times New Roman" panose="02020603050405020304" pitchFamily="18" charset="0"/>
              </a:rPr>
              <a:t>On further scrolling down there is a section of Financial Transactions.</a:t>
            </a:r>
          </a:p>
          <a:p>
            <a:r>
              <a:rPr lang="en-US" dirty="0">
                <a:latin typeface="Times New Roman" panose="02020603050405020304" pitchFamily="18" charset="0"/>
                <a:cs typeface="Times New Roman" panose="02020603050405020304" pitchFamily="18" charset="0"/>
              </a:rPr>
              <a:t>Here the applicant will fill out details of any bank transaction happened when the crime tool place.</a:t>
            </a:r>
          </a:p>
          <a:p>
            <a:r>
              <a:rPr lang="en-US" dirty="0">
                <a:latin typeface="Times New Roman" panose="02020603050405020304" pitchFamily="18" charset="0"/>
                <a:cs typeface="Times New Roman" panose="02020603050405020304" pitchFamily="18" charset="0"/>
              </a:rPr>
              <a:t>The applicant will fill out values like Transaction type, amount, Date, Victim Bank name, Victim address, country, state, account and few more details.</a:t>
            </a:r>
          </a:p>
          <a:p>
            <a:r>
              <a:rPr lang="en-US" dirty="0">
                <a:latin typeface="Times New Roman" panose="02020603050405020304" pitchFamily="18" charset="0"/>
                <a:cs typeface="Times New Roman" panose="02020603050405020304" pitchFamily="18" charset="0"/>
              </a:rPr>
              <a:t>Next, there is section asking what were the ways the incident took place like spoofed email, domain. </a:t>
            </a:r>
          </a:p>
        </p:txBody>
      </p:sp>
    </p:spTree>
    <p:extLst>
      <p:ext uri="{BB962C8B-B14F-4D97-AF65-F5344CB8AC3E}">
        <p14:creationId xmlns:p14="http://schemas.microsoft.com/office/powerpoint/2010/main" val="3615850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64C8C7F-B071-44BC-9B67-CA9DFED66D00}"/>
              </a:ext>
            </a:extLst>
          </p:cNvPr>
          <p:cNvPicPr>
            <a:picLocks noGrp="1" noChangeAspect="1"/>
          </p:cNvPicPr>
          <p:nvPr>
            <p:ph idx="1"/>
          </p:nvPr>
        </p:nvPicPr>
        <p:blipFill>
          <a:blip r:embed="rId2"/>
          <a:stretch>
            <a:fillRect/>
          </a:stretch>
        </p:blipFill>
        <p:spPr>
          <a:xfrm>
            <a:off x="178663" y="5018496"/>
            <a:ext cx="4574312" cy="1699897"/>
          </a:xfrm>
        </p:spPr>
      </p:pic>
      <p:pic>
        <p:nvPicPr>
          <p:cNvPr id="5" name="Picture 4">
            <a:extLst>
              <a:ext uri="{FF2B5EF4-FFF2-40B4-BE49-F238E27FC236}">
                <a16:creationId xmlns:a16="http://schemas.microsoft.com/office/drawing/2014/main" id="{80A8B7C9-D221-49D4-8229-2A23CECF2F95}"/>
              </a:ext>
            </a:extLst>
          </p:cNvPr>
          <p:cNvPicPr>
            <a:picLocks noChangeAspect="1"/>
          </p:cNvPicPr>
          <p:nvPr/>
        </p:nvPicPr>
        <p:blipFill>
          <a:blip r:embed="rId3"/>
          <a:stretch>
            <a:fillRect/>
          </a:stretch>
        </p:blipFill>
        <p:spPr>
          <a:xfrm>
            <a:off x="178663" y="1801404"/>
            <a:ext cx="4574312" cy="3246650"/>
          </a:xfrm>
          <a:prstGeom prst="rect">
            <a:avLst/>
          </a:prstGeom>
        </p:spPr>
      </p:pic>
      <p:sp>
        <p:nvSpPr>
          <p:cNvPr id="6" name="Content Placeholder 2">
            <a:extLst>
              <a:ext uri="{FF2B5EF4-FFF2-40B4-BE49-F238E27FC236}">
                <a16:creationId xmlns:a16="http://schemas.microsoft.com/office/drawing/2014/main" id="{8963DD83-665A-41F8-8081-96B8CA81062B}"/>
              </a:ext>
            </a:extLst>
          </p:cNvPr>
          <p:cNvSpPr txBox="1">
            <a:spLocks/>
          </p:cNvSpPr>
          <p:nvPr/>
        </p:nvSpPr>
        <p:spPr>
          <a:xfrm>
            <a:off x="5581651" y="2096064"/>
            <a:ext cx="5685905" cy="446422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latin typeface="Times New Roman" panose="02020603050405020304" pitchFamily="18" charset="0"/>
                <a:cs typeface="Times New Roman" panose="02020603050405020304" pitchFamily="18" charset="0"/>
              </a:rPr>
              <a:t>On further scrolling down there is a section of Information about the subjects who victimized you.</a:t>
            </a:r>
          </a:p>
          <a:p>
            <a:r>
              <a:rPr lang="en-US" dirty="0">
                <a:latin typeface="Times New Roman" panose="02020603050405020304" pitchFamily="18" charset="0"/>
                <a:cs typeface="Times New Roman" panose="02020603050405020304" pitchFamily="18" charset="0"/>
              </a:rPr>
              <a:t>Here the applicant will fill out details like name, business name, address, city country,  zip code, email address, website and IP address. Basically, fill out any information that the victims knows about the person who victimized them.</a:t>
            </a:r>
          </a:p>
          <a:p>
            <a:r>
              <a:rPr lang="en-US" dirty="0">
                <a:latin typeface="Times New Roman" panose="02020603050405020304" pitchFamily="18" charset="0"/>
                <a:cs typeface="Times New Roman" panose="02020603050405020304" pitchFamily="18" charset="0"/>
              </a:rPr>
              <a:t>Further there is a section asking few more details like provide the copy of email, any other victim or witness to the crime. </a:t>
            </a:r>
          </a:p>
        </p:txBody>
      </p:sp>
    </p:spTree>
    <p:extLst>
      <p:ext uri="{BB962C8B-B14F-4D97-AF65-F5344CB8AC3E}">
        <p14:creationId xmlns:p14="http://schemas.microsoft.com/office/powerpoint/2010/main" val="2620372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AF7F6CD-1FFC-45F7-B7DF-F1468777749B}"/>
              </a:ext>
            </a:extLst>
          </p:cNvPr>
          <p:cNvPicPr>
            <a:picLocks noGrp="1" noChangeAspect="1"/>
          </p:cNvPicPr>
          <p:nvPr>
            <p:ph idx="1"/>
          </p:nvPr>
        </p:nvPicPr>
        <p:blipFill>
          <a:blip r:embed="rId2"/>
          <a:stretch>
            <a:fillRect/>
          </a:stretch>
        </p:blipFill>
        <p:spPr>
          <a:xfrm>
            <a:off x="187455" y="4441089"/>
            <a:ext cx="1666240" cy="298710"/>
          </a:xfrm>
        </p:spPr>
      </p:pic>
      <p:pic>
        <p:nvPicPr>
          <p:cNvPr id="5" name="Picture 4">
            <a:extLst>
              <a:ext uri="{FF2B5EF4-FFF2-40B4-BE49-F238E27FC236}">
                <a16:creationId xmlns:a16="http://schemas.microsoft.com/office/drawing/2014/main" id="{0F768C24-D6AC-435F-A611-F2C7CF5A4DC5}"/>
              </a:ext>
            </a:extLst>
          </p:cNvPr>
          <p:cNvPicPr>
            <a:picLocks noChangeAspect="1"/>
          </p:cNvPicPr>
          <p:nvPr/>
        </p:nvPicPr>
        <p:blipFill>
          <a:blip r:embed="rId3"/>
          <a:stretch>
            <a:fillRect/>
          </a:stretch>
        </p:blipFill>
        <p:spPr>
          <a:xfrm>
            <a:off x="187455" y="2312391"/>
            <a:ext cx="4003040" cy="2072610"/>
          </a:xfrm>
          <a:prstGeom prst="rect">
            <a:avLst/>
          </a:prstGeom>
        </p:spPr>
      </p:pic>
      <p:pic>
        <p:nvPicPr>
          <p:cNvPr id="9" name="Picture 8">
            <a:extLst>
              <a:ext uri="{FF2B5EF4-FFF2-40B4-BE49-F238E27FC236}">
                <a16:creationId xmlns:a16="http://schemas.microsoft.com/office/drawing/2014/main" id="{8BC95D48-79BD-4C15-AA7F-7E639D25E8C8}"/>
              </a:ext>
            </a:extLst>
          </p:cNvPr>
          <p:cNvPicPr>
            <a:picLocks noChangeAspect="1"/>
          </p:cNvPicPr>
          <p:nvPr/>
        </p:nvPicPr>
        <p:blipFill>
          <a:blip r:embed="rId4"/>
          <a:stretch>
            <a:fillRect/>
          </a:stretch>
        </p:blipFill>
        <p:spPr>
          <a:xfrm>
            <a:off x="187455" y="4739799"/>
            <a:ext cx="4017775" cy="1662200"/>
          </a:xfrm>
          <a:prstGeom prst="rect">
            <a:avLst/>
          </a:prstGeom>
        </p:spPr>
      </p:pic>
      <p:sp>
        <p:nvSpPr>
          <p:cNvPr id="6" name="Content Placeholder 2">
            <a:extLst>
              <a:ext uri="{FF2B5EF4-FFF2-40B4-BE49-F238E27FC236}">
                <a16:creationId xmlns:a16="http://schemas.microsoft.com/office/drawing/2014/main" id="{15355C7D-1DB6-49E4-B075-1D2E58DAD757}"/>
              </a:ext>
            </a:extLst>
          </p:cNvPr>
          <p:cNvSpPr txBox="1">
            <a:spLocks/>
          </p:cNvSpPr>
          <p:nvPr/>
        </p:nvSpPr>
        <p:spPr>
          <a:xfrm>
            <a:off x="5581651" y="2096064"/>
            <a:ext cx="5685905" cy="446422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latin typeface="Times New Roman" panose="02020603050405020304" pitchFamily="18" charset="0"/>
                <a:cs typeface="Times New Roman" panose="02020603050405020304" pitchFamily="18" charset="0"/>
              </a:rPr>
              <a:t>This is the final section on filling out the form named who filed the compliant.</a:t>
            </a:r>
          </a:p>
          <a:p>
            <a:r>
              <a:rPr lang="en-US" dirty="0">
                <a:latin typeface="Times New Roman" panose="02020603050405020304" pitchFamily="18" charset="0"/>
                <a:cs typeface="Times New Roman" panose="02020603050405020304" pitchFamily="18" charset="0"/>
              </a:rPr>
              <a:t> Asking if applicant was the victim with some drop down options which yes or no.</a:t>
            </a:r>
          </a:p>
          <a:p>
            <a:r>
              <a:rPr lang="en-US" dirty="0">
                <a:latin typeface="Times New Roman" panose="02020603050405020304" pitchFamily="18" charset="0"/>
                <a:cs typeface="Times New Roman" panose="02020603050405020304" pitchFamily="18" charset="0"/>
              </a:rPr>
              <a:t>And finally, the signature of the applicant.</a:t>
            </a:r>
          </a:p>
        </p:txBody>
      </p:sp>
    </p:spTree>
    <p:extLst>
      <p:ext uri="{BB962C8B-B14F-4D97-AF65-F5344CB8AC3E}">
        <p14:creationId xmlns:p14="http://schemas.microsoft.com/office/powerpoint/2010/main" val="2989175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8DC1-0A23-E041-88D9-7ADEAAE9D4AF}"/>
              </a:ext>
            </a:extLst>
          </p:cNvPr>
          <p:cNvSpPr>
            <a:spLocks noGrp="1"/>
          </p:cNvSpPr>
          <p:nvPr>
            <p:ph type="title"/>
          </p:nvPr>
        </p:nvSpPr>
        <p:spPr/>
        <p:txBody>
          <a:bodyPr>
            <a:normAutofit/>
          </a:bodyPr>
          <a:lstStyle/>
          <a:p>
            <a:r>
              <a:rPr lang="en-US" sz="2000" b="0" i="1" dirty="0">
                <a:latin typeface="Times New Roman" panose="02020603050405020304" pitchFamily="18" charset="0"/>
                <a:cs typeface="Times New Roman" panose="02020603050405020304" pitchFamily="18" charset="0"/>
              </a:rPr>
              <a:t>Department of justice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Elder justice initiative</a:t>
            </a:r>
          </a:p>
        </p:txBody>
      </p:sp>
      <p:sp>
        <p:nvSpPr>
          <p:cNvPr id="9" name="Content Placeholder 8">
            <a:extLst>
              <a:ext uri="{FF2B5EF4-FFF2-40B4-BE49-F238E27FC236}">
                <a16:creationId xmlns:a16="http://schemas.microsoft.com/office/drawing/2014/main" id="{A9ECFE4F-C779-485F-8C66-FB5901F10043}"/>
              </a:ext>
            </a:extLst>
          </p:cNvPr>
          <p:cNvSpPr>
            <a:spLocks noGrp="1"/>
          </p:cNvSpPr>
          <p:nvPr>
            <p:ph idx="1"/>
          </p:nvPr>
        </p:nvSpPr>
        <p:spPr>
          <a:xfrm>
            <a:off x="913795" y="2096064"/>
            <a:ext cx="5016860" cy="3695136"/>
          </a:xfrm>
        </p:spPr>
        <p:txBody>
          <a:bodyPr>
            <a:normAutofit/>
          </a:bodyPr>
          <a:lstStyle/>
          <a:p>
            <a:pPr marL="0" indent="0" algn="just">
              <a:buNone/>
            </a:pPr>
            <a:r>
              <a:rPr lang="en-US" dirty="0">
                <a:effectLst/>
                <a:latin typeface="Times New Roman" panose="02020603050405020304" pitchFamily="18" charset="0"/>
                <a:cs typeface="Times New Roman" panose="02020603050405020304" pitchFamily="18" charset="0"/>
              </a:rPr>
              <a:t>After filing an Elder Fraud Complaint one can get some helpful information using the external links provided on the bottom left corner of the same page. One of those links is </a:t>
            </a:r>
            <a:r>
              <a:rPr lang="en-US" dirty="0">
                <a:effectLst/>
                <a:latin typeface="Times New Roman" panose="02020603050405020304" pitchFamily="18" charset="0"/>
                <a:cs typeface="Times New Roman" panose="02020603050405020304" pitchFamily="18" charset="0"/>
                <a:hlinkClick r:id="rId2"/>
              </a:rPr>
              <a:t>DOJ Elder Justice Initiative</a:t>
            </a:r>
            <a:r>
              <a:rPr lang="en-US" dirty="0">
                <a:effectLst/>
                <a:latin typeface="Times New Roman" panose="02020603050405020304" pitchFamily="18" charset="0"/>
                <a:cs typeface="Times New Roman" panose="02020603050405020304" pitchFamily="18" charset="0"/>
              </a:rPr>
              <a:t>. The Department of Justice is committed to fighting for justice for older Americans through a robust and holistic response. On this page, one can learn about the activities of the Department's Elder Justice.</a:t>
            </a:r>
            <a:endParaRPr lang="en-US" dirty="0">
              <a:latin typeface="Times New Roman" panose="02020603050405020304" pitchFamily="18" charset="0"/>
              <a:cs typeface="Times New Roman" panose="02020603050405020304" pitchFamily="18" charset="0"/>
            </a:endParaRPr>
          </a:p>
        </p:txBody>
      </p:sp>
      <p:pic>
        <p:nvPicPr>
          <p:cNvPr id="5" name="Content Placeholder 4" descr="Logo&#10;&#10;Description automatically generated">
            <a:extLst>
              <a:ext uri="{FF2B5EF4-FFF2-40B4-BE49-F238E27FC236}">
                <a16:creationId xmlns:a16="http://schemas.microsoft.com/office/drawing/2014/main" id="{25297DD9-AF5D-4948-8163-4B797A9A1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295" y="2210935"/>
            <a:ext cx="3493180"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26408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01EB-221F-B048-BD9C-AFD389C164B9}"/>
              </a:ext>
            </a:extLst>
          </p:cNvPr>
          <p:cNvSpPr>
            <a:spLocks noGrp="1"/>
          </p:cNvSpPr>
          <p:nvPr>
            <p:ph type="title"/>
          </p:nvPr>
        </p:nvSpPr>
        <p:spPr/>
        <p:txBody>
          <a:bodyPr>
            <a:normAutofit/>
          </a:bodyPr>
          <a:lstStyle/>
          <a:p>
            <a:r>
              <a:rPr lang="en-US" dirty="0">
                <a:effectLst/>
                <a:latin typeface="Times New Roman" panose="02020603050405020304" pitchFamily="18" charset="0"/>
                <a:cs typeface="Times New Roman" panose="02020603050405020304" pitchFamily="18" charset="0"/>
              </a:rPr>
              <a:t>The Department's Elder Justice Activities</a:t>
            </a:r>
            <a:endParaRPr lang="en-US" dirty="0">
              <a:latin typeface="Times New Roman" panose="02020603050405020304" pitchFamily="18" charset="0"/>
              <a:cs typeface="Times New Roman" panose="02020603050405020304" pitchFamily="18" charset="0"/>
            </a:endParaRPr>
          </a:p>
        </p:txBody>
      </p:sp>
      <p:sp>
        <p:nvSpPr>
          <p:cNvPr id="11" name="Content Placeholder 8">
            <a:extLst>
              <a:ext uri="{FF2B5EF4-FFF2-40B4-BE49-F238E27FC236}">
                <a16:creationId xmlns:a16="http://schemas.microsoft.com/office/drawing/2014/main" id="{496CC9A4-2B36-4F04-BB7E-00A61AFFDAF4}"/>
              </a:ext>
            </a:extLst>
          </p:cNvPr>
          <p:cNvSpPr>
            <a:spLocks noGrp="1"/>
          </p:cNvSpPr>
          <p:nvPr>
            <p:ph idx="1"/>
          </p:nvPr>
        </p:nvSpPr>
        <p:spPr>
          <a:xfrm>
            <a:off x="913795" y="2096064"/>
            <a:ext cx="5016860" cy="3695136"/>
          </a:xfrm>
        </p:spPr>
        <p:txBody>
          <a:bodyPr>
            <a:normAutofit/>
          </a:bodyPr>
          <a:lstStyle/>
          <a:p>
            <a:r>
              <a:rPr lang="en-US" cap="all" dirty="0">
                <a:solidFill>
                  <a:srgbClr val="00B0F0"/>
                </a:solidFill>
                <a:effectLst/>
                <a:latin typeface="Times New Roman" panose="02020603050405020304" pitchFamily="18" charset="0"/>
                <a:cs typeface="Times New Roman" panose="02020603050405020304" pitchFamily="18" charset="0"/>
              </a:rPr>
              <a:t>FEDERAL LAW ENFORCEMENT ACTIVITIES</a:t>
            </a:r>
          </a:p>
          <a:p>
            <a:pPr marL="0" indent="0" algn="just">
              <a:buNone/>
            </a:pPr>
            <a:r>
              <a:rPr lang="en-US" dirty="0">
                <a:effectLst/>
                <a:latin typeface="Times New Roman" panose="02020603050405020304" pitchFamily="18" charset="0"/>
                <a:cs typeface="Times New Roman" panose="02020603050405020304" pitchFamily="18" charset="0"/>
              </a:rPr>
              <a:t>The Department is pursuing a wide array of foreign and domestic schemes impacting older Americans.  For example: pursuing nursing homes that are denying Medicare and Medicaid beneficiaries essential nursing services, transnational fraud schemes.</a:t>
            </a:r>
            <a:endParaRPr lang="en-US" dirty="0">
              <a:latin typeface="Times New Roman" panose="02020603050405020304" pitchFamily="18" charset="0"/>
              <a:cs typeface="Times New Roman" panose="02020603050405020304" pitchFamily="18" charset="0"/>
            </a:endParaRPr>
          </a:p>
        </p:txBody>
      </p:sp>
      <p:pic>
        <p:nvPicPr>
          <p:cNvPr id="5" name="Content Placeholder 4" descr="A large building with columns and a flag on top&#10;&#10;Description automatically generated with low confidence">
            <a:extLst>
              <a:ext uri="{FF2B5EF4-FFF2-40B4-BE49-F238E27FC236}">
                <a16:creationId xmlns:a16="http://schemas.microsoft.com/office/drawing/2014/main" id="{1F6B581B-EBF4-604A-94DA-CDB7FB7F6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57" y="2592130"/>
            <a:ext cx="4833257" cy="273079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4062927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2098-9CAB-EE4C-86DC-EE30946F0305}"/>
              </a:ext>
            </a:extLst>
          </p:cNvPr>
          <p:cNvSpPr>
            <a:spLocks noGrp="1"/>
          </p:cNvSpPr>
          <p:nvPr>
            <p:ph type="title"/>
          </p:nvPr>
        </p:nvSpPr>
        <p:spPr/>
        <p:txBody>
          <a:bodyPr>
            <a:normAutofit/>
          </a:bodyPr>
          <a:lstStyle/>
          <a:p>
            <a:r>
              <a:rPr lang="en-US" dirty="0">
                <a:effectLst/>
                <a:latin typeface="Times New Roman" panose="02020603050405020304" pitchFamily="18" charset="0"/>
                <a:cs typeface="Times New Roman" panose="02020603050405020304" pitchFamily="18" charset="0"/>
              </a:rPr>
              <a:t>The Department's Elder Justice Activities</a:t>
            </a:r>
            <a:endParaRPr lang="en-US"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67821500-E0FB-4762-BF45-12AB39FA428E}"/>
              </a:ext>
            </a:extLst>
          </p:cNvPr>
          <p:cNvSpPr>
            <a:spLocks noGrp="1"/>
          </p:cNvSpPr>
          <p:nvPr>
            <p:ph idx="1"/>
          </p:nvPr>
        </p:nvSpPr>
        <p:spPr>
          <a:xfrm>
            <a:off x="913795" y="2096064"/>
            <a:ext cx="5016860" cy="3413782"/>
          </a:xfrm>
        </p:spPr>
        <p:txBody>
          <a:bodyPr>
            <a:normAutofit/>
          </a:bodyPr>
          <a:lstStyle/>
          <a:p>
            <a:pPr>
              <a:lnSpc>
                <a:spcPct val="110000"/>
              </a:lnSpc>
            </a:pPr>
            <a:r>
              <a:rPr lang="en-US" sz="1700" cap="all" dirty="0">
                <a:solidFill>
                  <a:srgbClr val="00B0F0"/>
                </a:solidFill>
                <a:effectLst/>
                <a:latin typeface="Times New Roman" panose="02020603050405020304" pitchFamily="18" charset="0"/>
                <a:cs typeface="Times New Roman" panose="02020603050405020304" pitchFamily="18" charset="0"/>
              </a:rPr>
              <a:t>PROVIDING SUPPORT TO OLDER VICTIMS</a:t>
            </a:r>
          </a:p>
          <a:p>
            <a:pPr marL="0" indent="0" algn="just">
              <a:lnSpc>
                <a:spcPct val="110000"/>
              </a:lnSpc>
              <a:buNone/>
            </a:pPr>
            <a:r>
              <a:rPr lang="en-US" sz="1700" dirty="0">
                <a:latin typeface="Times New Roman" panose="02020603050405020304" pitchFamily="18" charset="0"/>
                <a:cs typeface="Times New Roman" panose="02020603050405020304" pitchFamily="18" charset="0"/>
              </a:rPr>
              <a:t>The Department supports older victims and their families in reporting fraud and/or finding local assistance.  For those searching for resources online, the Elder Justice Neighborhood Map is designed to easily locate state-specific resources.  The Department is advancing prevention through its elder abuse prevention research.</a:t>
            </a:r>
          </a:p>
        </p:txBody>
      </p:sp>
      <p:pic>
        <p:nvPicPr>
          <p:cNvPr id="4" name="Picture 3" descr="A picture containing text, person, crowd&#10;&#10;Description automatically generated">
            <a:extLst>
              <a:ext uri="{FF2B5EF4-FFF2-40B4-BE49-F238E27FC236}">
                <a16:creationId xmlns:a16="http://schemas.microsoft.com/office/drawing/2014/main" id="{C09A03C7-B051-E040-8620-7826DFCC8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57" y="2610255"/>
            <a:ext cx="4833257" cy="269454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95458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9F2-4CA1-C44E-9EF1-D4D5312F35CF}"/>
              </a:ext>
            </a:extLst>
          </p:cNvPr>
          <p:cNvSpPr>
            <a:spLocks noGrp="1"/>
          </p:cNvSpPr>
          <p:nvPr>
            <p:ph type="title"/>
          </p:nvPr>
        </p:nvSpPr>
        <p:spPr/>
        <p:txBody>
          <a:bodyPr>
            <a:normAutofit/>
          </a:bodyPr>
          <a:lstStyle/>
          <a:p>
            <a:r>
              <a:rPr lang="en-US" dirty="0">
                <a:effectLst/>
                <a:latin typeface="Times New Roman" panose="02020603050405020304" pitchFamily="18" charset="0"/>
                <a:cs typeface="Times New Roman" panose="02020603050405020304" pitchFamily="18" charset="0"/>
              </a:rPr>
              <a:t>The Department's Elder Justice Activities</a:t>
            </a:r>
            <a:endParaRPr lang="en-US"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0EC67535-5400-4D42-95C9-3DDD51C94607}"/>
              </a:ext>
            </a:extLst>
          </p:cNvPr>
          <p:cNvSpPr>
            <a:spLocks noGrp="1"/>
          </p:cNvSpPr>
          <p:nvPr>
            <p:ph idx="1"/>
          </p:nvPr>
        </p:nvSpPr>
        <p:spPr>
          <a:xfrm>
            <a:off x="913795" y="2096064"/>
            <a:ext cx="5016860" cy="3695136"/>
          </a:xfrm>
        </p:spPr>
        <p:txBody>
          <a:bodyPr>
            <a:normAutofit/>
          </a:bodyPr>
          <a:lstStyle/>
          <a:p>
            <a:r>
              <a:rPr lang="en-US" cap="all" dirty="0">
                <a:solidFill>
                  <a:srgbClr val="00B0F0"/>
                </a:solidFill>
                <a:effectLst/>
                <a:latin typeface="Times New Roman" panose="02020603050405020304" pitchFamily="18" charset="0"/>
                <a:cs typeface="Times New Roman" panose="02020603050405020304" pitchFamily="18" charset="0"/>
              </a:rPr>
              <a:t>ENHANCING STATE AND LOCAL ELDER JUSTICE EFFORTS</a:t>
            </a:r>
          </a:p>
          <a:p>
            <a:pPr marL="0" indent="0">
              <a:buNone/>
            </a:pPr>
            <a:r>
              <a:rPr lang="en-US" dirty="0">
                <a:effectLst/>
                <a:latin typeface="Times New Roman" panose="02020603050405020304" pitchFamily="18" charset="0"/>
                <a:cs typeface="Times New Roman" panose="02020603050405020304" pitchFamily="18" charset="0"/>
              </a:rPr>
              <a:t>The Department supports the efforts of state and local law enforcement, and other elder justice professionals, through the development of training, resources, and tools.  For example: support the development of the Elder Abuse Guide (EAGLE) for Law Enforcement, EAGLE online training, etc.</a:t>
            </a:r>
            <a:endParaRPr lang="en-US" dirty="0">
              <a:latin typeface="Times New Roman" panose="02020603050405020304" pitchFamily="18" charset="0"/>
              <a:cs typeface="Times New Roman" panose="02020603050405020304" pitchFamily="18" charset="0"/>
            </a:endParaRPr>
          </a:p>
        </p:txBody>
      </p:sp>
      <p:pic>
        <p:nvPicPr>
          <p:cNvPr id="5" name="Content Placeholder 4" descr="A group of people sitting at a table looking at a computer&#10;&#10;Description automatically generated with low confidence">
            <a:extLst>
              <a:ext uri="{FF2B5EF4-FFF2-40B4-BE49-F238E27FC236}">
                <a16:creationId xmlns:a16="http://schemas.microsoft.com/office/drawing/2014/main" id="{3152E5D3-21E0-C04D-A377-047543A2F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57" y="2652546"/>
            <a:ext cx="4833257" cy="260995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406227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graphicFrame>
        <p:nvGraphicFramePr>
          <p:cNvPr id="17" name="Table 6">
            <a:extLst>
              <a:ext uri="{FF2B5EF4-FFF2-40B4-BE49-F238E27FC236}">
                <a16:creationId xmlns:a16="http://schemas.microsoft.com/office/drawing/2014/main" id="{4ABE1EA7-4B7C-ED40-AA26-618E9FE6F84E}"/>
              </a:ext>
            </a:extLst>
          </p:cNvPr>
          <p:cNvGraphicFramePr>
            <a:graphicFrameLocks noGrp="1"/>
          </p:cNvGraphicFramePr>
          <p:nvPr>
            <p:ph idx="1"/>
            <p:extLst>
              <p:ext uri="{D42A27DB-BD31-4B8C-83A1-F6EECF244321}">
                <p14:modId xmlns:p14="http://schemas.microsoft.com/office/powerpoint/2010/main" val="4018632203"/>
              </p:ext>
            </p:extLst>
          </p:nvPr>
        </p:nvGraphicFramePr>
        <p:xfrm>
          <a:off x="5228491" y="718677"/>
          <a:ext cx="6963509" cy="5783046"/>
        </p:xfrm>
        <a:graphic>
          <a:graphicData uri="http://schemas.openxmlformats.org/drawingml/2006/table">
            <a:tbl>
              <a:tblPr firstRow="1" bandRow="1">
                <a:noFill/>
                <a:tableStyleId>{5C22544A-7EE6-4342-B048-85BDC9FD1C3A}</a:tableStyleId>
              </a:tblPr>
              <a:tblGrid>
                <a:gridCol w="6963509">
                  <a:extLst>
                    <a:ext uri="{9D8B030D-6E8A-4147-A177-3AD203B41FA5}">
                      <a16:colId xmlns:a16="http://schemas.microsoft.com/office/drawing/2014/main" val="326249575"/>
                    </a:ext>
                  </a:extLst>
                </a:gridCol>
              </a:tblGrid>
              <a:tr h="4681998">
                <a:tc>
                  <a:txBody>
                    <a:bodyPr/>
                    <a:lstStyle/>
                    <a:p>
                      <a:pPr marL="342900" indent="-342900">
                        <a:buFont typeface="Wingdings" pitchFamily="2" charset="2"/>
                        <a:buChar char="Ø"/>
                      </a:pPr>
                      <a:r>
                        <a:rPr lang="en-US" sz="1900" b="1" dirty="0">
                          <a:solidFill>
                            <a:schemeClr val="tx1">
                              <a:lumMod val="75000"/>
                              <a:lumOff val="25000"/>
                            </a:schemeClr>
                          </a:solidFill>
                          <a:latin typeface="Times New Roman" panose="02020603050405020304" pitchFamily="18" charset="0"/>
                          <a:cs typeface="Times New Roman" panose="02020603050405020304" pitchFamily="18" charset="0"/>
                        </a:rPr>
                        <a:t>Purpose of the project</a:t>
                      </a:r>
                    </a:p>
                    <a:p>
                      <a:pPr marL="342900" indent="-342900">
                        <a:buFont typeface="Wingdings" pitchFamily="2" charset="2"/>
                        <a:buChar char="Ø"/>
                      </a:pPr>
                      <a:r>
                        <a:rPr lang="en-US" sz="1900" b="1" dirty="0">
                          <a:solidFill>
                            <a:schemeClr val="tx1">
                              <a:lumMod val="75000"/>
                              <a:lumOff val="25000"/>
                            </a:schemeClr>
                          </a:solidFill>
                          <a:latin typeface="Times New Roman" panose="02020603050405020304" pitchFamily="18" charset="0"/>
                          <a:cs typeface="Times New Roman" panose="02020603050405020304" pitchFamily="18" charset="0"/>
                        </a:rPr>
                        <a:t>Brief Description</a:t>
                      </a:r>
                    </a:p>
                    <a:p>
                      <a:pPr marL="342900" indent="-342900">
                        <a:buFont typeface="Wingdings" pitchFamily="2" charset="2"/>
                        <a:buChar char="Ø"/>
                      </a:pPr>
                      <a:r>
                        <a:rPr lang="en-US" sz="1900" b="1" dirty="0">
                          <a:solidFill>
                            <a:schemeClr val="tx1">
                              <a:lumMod val="75000"/>
                              <a:lumOff val="25000"/>
                            </a:schemeClr>
                          </a:solidFill>
                          <a:latin typeface="Times New Roman" panose="02020603050405020304" pitchFamily="18" charset="0"/>
                          <a:cs typeface="Times New Roman" panose="02020603050405020304" pitchFamily="18" charset="0"/>
                        </a:rPr>
                        <a:t>Literature Review</a:t>
                      </a:r>
                    </a:p>
                    <a:p>
                      <a:pPr marL="342900" indent="-342900">
                        <a:buFont typeface="Wingdings" pitchFamily="2" charset="2"/>
                        <a:buChar char="Ø"/>
                      </a:pPr>
                      <a:r>
                        <a:rPr lang="en-US" sz="1900" b="1" dirty="0">
                          <a:solidFill>
                            <a:schemeClr val="tx1">
                              <a:lumMod val="75000"/>
                              <a:lumOff val="25000"/>
                            </a:schemeClr>
                          </a:solidFill>
                          <a:latin typeface="Times New Roman" panose="02020603050405020304" pitchFamily="18" charset="0"/>
                          <a:cs typeface="Times New Roman" panose="02020603050405020304" pitchFamily="18" charset="0"/>
                        </a:rPr>
                        <a:t>Introduction to Internet Crime Complaint Center </a:t>
                      </a:r>
                    </a:p>
                    <a:p>
                      <a:pPr marL="342900" indent="-342900">
                        <a:buFont typeface="Wingdings" pitchFamily="2" charset="2"/>
                        <a:buChar char="Ø"/>
                      </a:pPr>
                      <a:r>
                        <a:rPr lang="en-US" sz="1900" b="1" spc="-30" dirty="0">
                          <a:solidFill>
                            <a:schemeClr val="tx1">
                              <a:lumMod val="75000"/>
                              <a:lumOff val="25000"/>
                            </a:schemeClr>
                          </a:solidFill>
                          <a:latin typeface="Times New Roman" panose="02020603050405020304" pitchFamily="18" charset="0"/>
                          <a:cs typeface="Times New Roman" panose="02020603050405020304" pitchFamily="18" charset="0"/>
                        </a:rPr>
                        <a:t>Methods used by perpetrators to Deceive and Defraud Elderly Victims</a:t>
                      </a:r>
                    </a:p>
                    <a:p>
                      <a:pPr marL="342900" indent="-342900">
                        <a:buFont typeface="Wingdings" pitchFamily="2" charset="2"/>
                        <a:buChar char="Ø"/>
                      </a:pPr>
                      <a:r>
                        <a:rPr lang="en-US" sz="1900" b="1" spc="-35" dirty="0">
                          <a:solidFill>
                            <a:schemeClr val="tx1">
                              <a:lumMod val="75000"/>
                              <a:lumOff val="25000"/>
                            </a:schemeClr>
                          </a:solidFill>
                          <a:effectLst>
                            <a:outerShdw blurRad="50800" dist="63500" dir="2700000" algn="tl" rotWithShape="0">
                              <a:srgbClr val="000000">
                                <a:alpha val="48000"/>
                              </a:srgbClr>
                            </a:outerShdw>
                          </a:effectLst>
                          <a:latin typeface="Times New Roman" panose="02020603050405020304" pitchFamily="18" charset="0"/>
                          <a:cs typeface="Times New Roman" panose="02020603050405020304" pitchFamily="18" charset="0"/>
                        </a:rPr>
                        <a:t>How to </a:t>
                      </a:r>
                      <a:r>
                        <a:rPr lang="en-US" sz="1900" b="1" spc="-20" dirty="0">
                          <a:solidFill>
                            <a:schemeClr val="tx1">
                              <a:lumMod val="75000"/>
                              <a:lumOff val="25000"/>
                            </a:schemeClr>
                          </a:solidFill>
                          <a:effectLst>
                            <a:outerShdw blurRad="50800" dist="63500" dir="2700000" algn="tl" rotWithShape="0">
                              <a:srgbClr val="000000">
                                <a:alpha val="48000"/>
                              </a:srgbClr>
                            </a:outerShdw>
                          </a:effectLst>
                          <a:latin typeface="Times New Roman" panose="02020603050405020304" pitchFamily="18" charset="0"/>
                          <a:cs typeface="Times New Roman" panose="02020603050405020304" pitchFamily="18" charset="0"/>
                        </a:rPr>
                        <a:t>identifying cybercrime</a:t>
                      </a:r>
                    </a:p>
                    <a:p>
                      <a:pPr marL="342900" indent="-342900">
                        <a:buFont typeface="Wingdings" pitchFamily="2" charset="2"/>
                        <a:buChar char="Ø"/>
                      </a:pPr>
                      <a:r>
                        <a:rPr lang="en-US" sz="1900" b="1" dirty="0">
                          <a:solidFill>
                            <a:schemeClr val="tx1">
                              <a:lumMod val="75000"/>
                              <a:lumOff val="25000"/>
                            </a:schemeClr>
                          </a:solidFill>
                          <a:latin typeface="Times New Roman" panose="02020603050405020304" pitchFamily="18" charset="0"/>
                          <a:cs typeface="Times New Roman" panose="02020603050405020304" pitchFamily="18" charset="0"/>
                        </a:rPr>
                        <a:t>Homepage of IC3</a:t>
                      </a:r>
                    </a:p>
                    <a:p>
                      <a:pPr marL="342900" indent="-342900">
                        <a:buFont typeface="Wingdings" pitchFamily="2" charset="2"/>
                        <a:buChar char="Ø"/>
                      </a:pPr>
                      <a:r>
                        <a:rPr lang="en-US" sz="1900" b="1" dirty="0">
                          <a:solidFill>
                            <a:schemeClr val="tx1">
                              <a:lumMod val="75000"/>
                              <a:lumOff val="25000"/>
                            </a:schemeClr>
                          </a:solidFill>
                          <a:latin typeface="Times New Roman" panose="02020603050405020304" pitchFamily="18" charset="0"/>
                          <a:cs typeface="Times New Roman" panose="02020603050405020304" pitchFamily="18" charset="0"/>
                        </a:rPr>
                        <a:t>File Elder Fraud Complaint</a:t>
                      </a:r>
                    </a:p>
                    <a:p>
                      <a:pPr marL="342900" indent="-342900">
                        <a:buFont typeface="Wingdings" pitchFamily="2" charset="2"/>
                        <a:buChar char="Ø"/>
                      </a:pPr>
                      <a:r>
                        <a:rPr lang="en-US" sz="1900" b="1" dirty="0">
                          <a:solidFill>
                            <a:schemeClr val="tx1">
                              <a:lumMod val="75000"/>
                              <a:lumOff val="25000"/>
                            </a:schemeClr>
                          </a:solidFill>
                          <a:latin typeface="Times New Roman" panose="02020603050405020304" pitchFamily="18" charset="0"/>
                          <a:cs typeface="Times New Roman" panose="02020603050405020304" pitchFamily="18" charset="0"/>
                        </a:rPr>
                        <a:t>How to use IC3</a:t>
                      </a:r>
                    </a:p>
                    <a:p>
                      <a:pPr marL="342900" indent="-342900">
                        <a:buFont typeface="Wingdings" pitchFamily="2" charset="2"/>
                        <a:buChar char="Ø"/>
                      </a:pPr>
                      <a:r>
                        <a:rPr lang="en-US" sz="1900" b="1" dirty="0">
                          <a:solidFill>
                            <a:schemeClr val="tx1">
                              <a:lumMod val="75000"/>
                              <a:lumOff val="25000"/>
                            </a:schemeClr>
                          </a:solidFill>
                          <a:latin typeface="Times New Roman" panose="02020603050405020304" pitchFamily="18" charset="0"/>
                          <a:cs typeface="Times New Roman" panose="02020603050405020304" pitchFamily="18" charset="0"/>
                        </a:rPr>
                        <a:t>File Elder Fraud Complaint</a:t>
                      </a:r>
                    </a:p>
                    <a:p>
                      <a:pPr marL="342900" indent="-342900">
                        <a:buFont typeface="Wingdings" pitchFamily="2" charset="2"/>
                        <a:buChar char="Ø"/>
                      </a:pPr>
                      <a:r>
                        <a:rPr lang="en-US" sz="2000" dirty="0">
                          <a:latin typeface="Times New Roman" panose="02020603050405020304" pitchFamily="18" charset="0"/>
                          <a:cs typeface="Times New Roman" panose="02020603050405020304" pitchFamily="18" charset="0"/>
                        </a:rPr>
                        <a:t>Elder justice initiative</a:t>
                      </a:r>
                    </a:p>
                    <a:p>
                      <a:pPr marL="342900" indent="-342900">
                        <a:buFont typeface="Wingdings" pitchFamily="2" charset="2"/>
                        <a:buChar char="Ø"/>
                      </a:pPr>
                      <a:r>
                        <a:rPr lang="en-US" sz="2000" dirty="0">
                          <a:effectLst/>
                          <a:latin typeface="Times New Roman" panose="02020603050405020304" pitchFamily="18" charset="0"/>
                          <a:cs typeface="Times New Roman" panose="02020603050405020304" pitchFamily="18" charset="0"/>
                        </a:rPr>
                        <a:t>The Department's Elder Justice Activities</a:t>
                      </a:r>
                    </a:p>
                    <a:p>
                      <a:pPr marL="342900" indent="-342900">
                        <a:buFont typeface="Wingdings" pitchFamily="2" charset="2"/>
                        <a:buChar char="Ø"/>
                      </a:pPr>
                      <a:r>
                        <a:rPr lang="en-US" sz="2000" dirty="0">
                          <a:latin typeface="Times New Roman" panose="02020603050405020304" pitchFamily="18" charset="0"/>
                          <a:cs typeface="Times New Roman" panose="02020603050405020304" pitchFamily="18" charset="0"/>
                        </a:rPr>
                        <a:t>Learning Outcome</a:t>
                      </a:r>
                    </a:p>
                    <a:p>
                      <a:pPr marL="342900" indent="-342900">
                        <a:buFont typeface="Wingdings" pitchFamily="2" charset="2"/>
                        <a:buChar char="Ø"/>
                      </a:pPr>
                      <a:r>
                        <a:rPr lang="en-US" sz="2000" b="1" dirty="0">
                          <a:latin typeface="Times New Roman" panose="02020603050405020304" pitchFamily="18" charset="0"/>
                          <a:cs typeface="Times New Roman" panose="02020603050405020304" pitchFamily="18" charset="0"/>
                        </a:rPr>
                        <a:t>Evaluation</a:t>
                      </a:r>
                    </a:p>
                    <a:p>
                      <a:pPr marL="342900" indent="-342900">
                        <a:buFont typeface="Wingdings" pitchFamily="2" charset="2"/>
                        <a:buChar char="Ø"/>
                      </a:pPr>
                      <a:r>
                        <a:rPr lang="en-US" sz="2000" dirty="0">
                          <a:latin typeface="Times New Roman" panose="02020603050405020304" pitchFamily="18" charset="0"/>
                          <a:cs typeface="Times New Roman" panose="02020603050405020304" pitchFamily="18" charset="0"/>
                        </a:rPr>
                        <a:t>Reference</a:t>
                      </a:r>
                      <a:endParaRPr lang="en-US" sz="20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Ø"/>
                      </a:pPr>
                      <a:endParaRPr lang="en-US" sz="1900" b="1" dirty="0">
                        <a:solidFill>
                          <a:schemeClr val="tx1">
                            <a:lumMod val="75000"/>
                            <a:lumOff val="25000"/>
                          </a:schemeClr>
                        </a:solidFill>
                      </a:endParaRPr>
                    </a:p>
                    <a:p>
                      <a:endParaRPr lang="en-US" sz="1900" b="1" dirty="0">
                        <a:solidFill>
                          <a:schemeClr val="tx1">
                            <a:lumMod val="75000"/>
                            <a:lumOff val="25000"/>
                          </a:schemeClr>
                        </a:solidFill>
                      </a:endParaRPr>
                    </a:p>
                  </a:txBody>
                  <a:tcPr marL="189966" marR="142474" marT="94983" marB="94983">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486583282"/>
                  </a:ext>
                </a:extLst>
              </a:tr>
            </a:tbl>
          </a:graphicData>
        </a:graphic>
      </p:graphicFrame>
      <p:pic>
        <p:nvPicPr>
          <p:cNvPr id="13" name="Picture 12">
            <a:extLst>
              <a:ext uri="{FF2B5EF4-FFF2-40B4-BE49-F238E27FC236}">
                <a16:creationId xmlns:a16="http://schemas.microsoft.com/office/drawing/2014/main" id="{3D8AE816-CC56-4B05-BB6C-01DE8DC855D7}"/>
              </a:ext>
            </a:extLst>
          </p:cNvPr>
          <p:cNvPicPr>
            <a:picLocks noChangeAspect="1"/>
          </p:cNvPicPr>
          <p:nvPr/>
        </p:nvPicPr>
        <p:blipFill>
          <a:blip r:embed="rId3"/>
          <a:stretch>
            <a:fillRect/>
          </a:stretch>
        </p:blipFill>
        <p:spPr>
          <a:xfrm>
            <a:off x="-82193" y="-102741"/>
            <a:ext cx="5310683" cy="7191910"/>
          </a:xfrm>
          <a:prstGeom prst="rect">
            <a:avLst/>
          </a:prstGeom>
        </p:spPr>
      </p:pic>
    </p:spTree>
    <p:extLst>
      <p:ext uri="{BB962C8B-B14F-4D97-AF65-F5344CB8AC3E}">
        <p14:creationId xmlns:p14="http://schemas.microsoft.com/office/powerpoint/2010/main" val="3616925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B8DE-9B76-254E-8158-1F25B474A06D}"/>
              </a:ext>
            </a:extLst>
          </p:cNvPr>
          <p:cNvSpPr>
            <a:spLocks noGrp="1"/>
          </p:cNvSpPr>
          <p:nvPr>
            <p:ph type="title"/>
          </p:nvPr>
        </p:nvSpPr>
        <p:spPr/>
        <p:txBody>
          <a:bodyPr>
            <a:normAutofit/>
          </a:bodyPr>
          <a:lstStyle/>
          <a:p>
            <a:r>
              <a:rPr lang="en-US" dirty="0">
                <a:effectLst/>
                <a:latin typeface="Times New Roman" panose="02020603050405020304" pitchFamily="18" charset="0"/>
                <a:cs typeface="Times New Roman" panose="02020603050405020304" pitchFamily="18" charset="0"/>
              </a:rPr>
              <a:t>The Department's Elder Justice Activities</a:t>
            </a:r>
            <a:endParaRPr lang="en-US"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A6D4B481-53AD-4045-AA9C-6842D1DD6247}"/>
              </a:ext>
            </a:extLst>
          </p:cNvPr>
          <p:cNvSpPr>
            <a:spLocks noGrp="1"/>
          </p:cNvSpPr>
          <p:nvPr>
            <p:ph idx="1"/>
          </p:nvPr>
        </p:nvSpPr>
        <p:spPr>
          <a:xfrm>
            <a:off x="913795" y="2096064"/>
            <a:ext cx="5016860" cy="3695136"/>
          </a:xfrm>
        </p:spPr>
        <p:txBody>
          <a:bodyPr>
            <a:normAutofit/>
          </a:bodyPr>
          <a:lstStyle/>
          <a:p>
            <a:r>
              <a:rPr lang="en-US" cap="all" dirty="0">
                <a:solidFill>
                  <a:srgbClr val="00B0F0"/>
                </a:solidFill>
                <a:effectLst/>
                <a:latin typeface="Times New Roman" panose="02020603050405020304" pitchFamily="18" charset="0"/>
                <a:cs typeface="Times New Roman" panose="02020603050405020304" pitchFamily="18" charset="0"/>
              </a:rPr>
              <a:t>RAISING PUBLIC AWARENESS</a:t>
            </a:r>
            <a:endParaRPr lang="en-US" dirty="0">
              <a:solidFill>
                <a:srgbClr val="00B0F0"/>
              </a:solidFill>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To prevent elder abuse and financial fraud from occurring in the first place, the department actively promotes public awareness. Elder Justice Coordinators throughout the country regularly participate in public awareness events. The Elder Justice Website hosts a wide array of public awareness resources.</a:t>
            </a:r>
          </a:p>
        </p:txBody>
      </p:sp>
      <p:pic>
        <p:nvPicPr>
          <p:cNvPr id="5" name="Content Placeholder 4" descr="A picture containing person, tree, outdoor&#10;&#10;Description automatically generated">
            <a:extLst>
              <a:ext uri="{FF2B5EF4-FFF2-40B4-BE49-F238E27FC236}">
                <a16:creationId xmlns:a16="http://schemas.microsoft.com/office/drawing/2014/main" id="{8AFC0BCC-6A8A-0B40-A036-053AB6299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57" y="2592130"/>
            <a:ext cx="4833257" cy="273079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1494826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69E01-C831-8B47-8FAA-9A183DDD1819}"/>
              </a:ext>
            </a:extLst>
          </p:cNvPr>
          <p:cNvSpPr>
            <a:spLocks noGrp="1"/>
          </p:cNvSpPr>
          <p:nvPr>
            <p:ph type="title"/>
          </p:nvPr>
        </p:nvSpPr>
        <p:spPr/>
        <p:txBody>
          <a:bodyPr>
            <a:normAutofit/>
          </a:bodyPr>
          <a:lstStyle/>
          <a:p>
            <a:r>
              <a:rPr lang="en-US" dirty="0">
                <a:effectLst/>
              </a:rPr>
              <a:t>The Department's Elder Justice Activities</a:t>
            </a:r>
            <a:endParaRPr lang="en-US" dirty="0"/>
          </a:p>
        </p:txBody>
      </p:sp>
      <p:sp>
        <p:nvSpPr>
          <p:cNvPr id="9" name="Content Placeholder 8">
            <a:extLst>
              <a:ext uri="{FF2B5EF4-FFF2-40B4-BE49-F238E27FC236}">
                <a16:creationId xmlns:a16="http://schemas.microsoft.com/office/drawing/2014/main" id="{F7021FA8-D115-4C05-850F-829F81435AD9}"/>
              </a:ext>
            </a:extLst>
          </p:cNvPr>
          <p:cNvSpPr>
            <a:spLocks noGrp="1"/>
          </p:cNvSpPr>
          <p:nvPr>
            <p:ph idx="1"/>
          </p:nvPr>
        </p:nvSpPr>
        <p:spPr>
          <a:xfrm>
            <a:off x="913795" y="2096064"/>
            <a:ext cx="5016860" cy="3695136"/>
          </a:xfrm>
        </p:spPr>
        <p:txBody>
          <a:bodyPr>
            <a:normAutofit fontScale="85000" lnSpcReduction="10000"/>
          </a:bodyPr>
          <a:lstStyle/>
          <a:p>
            <a:r>
              <a:rPr lang="en-US" b="1" dirty="0">
                <a:solidFill>
                  <a:srgbClr val="00B0F0"/>
                </a:solidFill>
                <a:effectLst/>
              </a:rPr>
              <a:t>National Elder Fraud Hotline</a:t>
            </a:r>
          </a:p>
          <a:p>
            <a:pPr marL="0" indent="0" algn="just">
              <a:buNone/>
            </a:pPr>
            <a:r>
              <a:rPr lang="en-US" dirty="0"/>
              <a:t>The Department manages the National Elder Fraud Hotline, the first national hotline to assist older victims and their families in reporting fraud and/or finding local assistance:</a:t>
            </a:r>
          </a:p>
          <a:p>
            <a:pPr marL="0" indent="0" algn="ctr">
              <a:buNone/>
            </a:pPr>
            <a:r>
              <a:rPr lang="en-US" sz="2600" b="1" dirty="0">
                <a:solidFill>
                  <a:srgbClr val="FF0000"/>
                </a:solidFill>
              </a:rPr>
              <a:t>833–FRAUD–11</a:t>
            </a:r>
          </a:p>
          <a:p>
            <a:pPr marL="0" indent="0" algn="ctr">
              <a:buNone/>
            </a:pPr>
            <a:r>
              <a:rPr lang="en-US" sz="2600" b="1" dirty="0">
                <a:solidFill>
                  <a:srgbClr val="FF0000"/>
                </a:solidFill>
              </a:rPr>
              <a:t>or</a:t>
            </a:r>
          </a:p>
          <a:p>
            <a:pPr marL="0" indent="0" algn="ctr">
              <a:buNone/>
            </a:pPr>
            <a:r>
              <a:rPr lang="en-US" sz="2600" b="1" dirty="0">
                <a:solidFill>
                  <a:srgbClr val="FF0000"/>
                </a:solidFill>
              </a:rPr>
              <a:t>833–372–8311</a:t>
            </a:r>
          </a:p>
          <a:p>
            <a:pPr marL="0" indent="0" algn="ctr">
              <a:buNone/>
            </a:pPr>
            <a:r>
              <a:rPr lang="en-US" b="1" dirty="0">
                <a:solidFill>
                  <a:srgbClr val="FF0000"/>
                </a:solidFill>
              </a:rPr>
              <a:t>Monday-Friday (10:00am-06:00 pm, ET)</a:t>
            </a:r>
          </a:p>
        </p:txBody>
      </p:sp>
      <p:pic>
        <p:nvPicPr>
          <p:cNvPr id="5" name="Content Placeholder 4" descr="A person eating a banana&#10;&#10;Description automatically generated with medium confidence">
            <a:extLst>
              <a:ext uri="{FF2B5EF4-FFF2-40B4-BE49-F238E27FC236}">
                <a16:creationId xmlns:a16="http://schemas.microsoft.com/office/drawing/2014/main" id="{298FF71B-A965-EE4B-96F9-FBA7D35AA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57" y="2610255"/>
            <a:ext cx="4833257" cy="269454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237715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9571A-500A-4A24-A5E9-CD3D293E067D}"/>
              </a:ext>
            </a:extLst>
          </p:cNvPr>
          <p:cNvSpPr>
            <a:spLocks noGrp="1"/>
          </p:cNvSpPr>
          <p:nvPr>
            <p:ph type="title"/>
          </p:nvPr>
        </p:nvSpPr>
        <p:spPr/>
        <p:txBody>
          <a:bodyPr>
            <a:normAutofit/>
          </a:bodyPr>
          <a:lstStyle/>
          <a:p>
            <a:r>
              <a:rPr lang="en-US" dirty="0"/>
              <a:t>Learning Outcome</a:t>
            </a:r>
          </a:p>
        </p:txBody>
      </p:sp>
      <p:sp>
        <p:nvSpPr>
          <p:cNvPr id="3" name="Content Placeholder 2">
            <a:extLst>
              <a:ext uri="{FF2B5EF4-FFF2-40B4-BE49-F238E27FC236}">
                <a16:creationId xmlns:a16="http://schemas.microsoft.com/office/drawing/2014/main" id="{337AC09B-85FB-4D6F-BDEF-9CD03B3BA108}"/>
              </a:ext>
            </a:extLst>
          </p:cNvPr>
          <p:cNvSpPr>
            <a:spLocks noGrp="1"/>
          </p:cNvSpPr>
          <p:nvPr>
            <p:ph idx="1"/>
          </p:nvPr>
        </p:nvSpPr>
        <p:spPr>
          <a:xfrm>
            <a:off x="1056669" y="1905000"/>
            <a:ext cx="9125555" cy="4953000"/>
          </a:xfrm>
        </p:spPr>
        <p:txBody>
          <a:bodyPr>
            <a:normAutofit fontScale="55000" lnSpcReduction="20000"/>
          </a:bodyPr>
          <a:lstStyle/>
          <a:p>
            <a:pPr>
              <a:lnSpc>
                <a:spcPct val="110000"/>
              </a:lnSpc>
              <a:spcBef>
                <a:spcPts val="0"/>
              </a:spcBef>
            </a:pPr>
            <a:r>
              <a:rPr lang="en-US" sz="3300" b="1" dirty="0">
                <a:latin typeface="Times New Roman" panose="02020603050405020304" pitchFamily="18" charset="0"/>
                <a:cs typeface="Times New Roman" panose="02020603050405020304" pitchFamily="18" charset="0"/>
              </a:rPr>
              <a:t>Apply: </a:t>
            </a:r>
            <a:r>
              <a:rPr lang="en-US" sz="3300" dirty="0">
                <a:latin typeface="Times New Roman" panose="02020603050405020304" pitchFamily="18" charset="0"/>
                <a:cs typeface="Times New Roman" panose="02020603050405020304" pitchFamily="18" charset="0"/>
              </a:rPr>
              <a:t>Audience will be aware about Internet Crime Complaint Center (IC3) website and will be able to APPLY the knowledge to register a complaint against cyber crime.</a:t>
            </a:r>
          </a:p>
          <a:p>
            <a:pPr marL="0" indent="0">
              <a:lnSpc>
                <a:spcPct val="110000"/>
              </a:lnSpc>
              <a:spcBef>
                <a:spcPts val="0"/>
              </a:spcBef>
              <a:buNone/>
            </a:pPr>
            <a:endParaRPr lang="en-US" sz="3300" dirty="0">
              <a:latin typeface="Times New Roman" panose="02020603050405020304" pitchFamily="18" charset="0"/>
              <a:cs typeface="Times New Roman" panose="02020603050405020304" pitchFamily="18" charset="0"/>
            </a:endParaRPr>
          </a:p>
          <a:p>
            <a:pPr>
              <a:lnSpc>
                <a:spcPct val="110000"/>
              </a:lnSpc>
              <a:spcBef>
                <a:spcPts val="0"/>
              </a:spcBef>
            </a:pPr>
            <a:r>
              <a:rPr lang="en-US" sz="3300" b="1" dirty="0">
                <a:latin typeface="Times New Roman" panose="02020603050405020304" pitchFamily="18" charset="0"/>
                <a:cs typeface="Times New Roman" panose="02020603050405020304" pitchFamily="18" charset="0"/>
              </a:rPr>
              <a:t>How</a:t>
            </a:r>
            <a:r>
              <a:rPr lang="en-US" sz="3300" dirty="0">
                <a:latin typeface="Times New Roman" panose="02020603050405020304" pitchFamily="18" charset="0"/>
                <a:cs typeface="Times New Roman" panose="02020603050405020304" pitchFamily="18" charset="0"/>
              </a:rPr>
              <a:t>: Audience will know HOW they can safeguard themselves.</a:t>
            </a:r>
          </a:p>
          <a:p>
            <a:pPr marL="0" indent="0">
              <a:lnSpc>
                <a:spcPct val="110000"/>
              </a:lnSpc>
              <a:spcBef>
                <a:spcPts val="0"/>
              </a:spcBef>
              <a:buNone/>
            </a:pPr>
            <a:endParaRPr lang="en-US" sz="3300" dirty="0">
              <a:latin typeface="Times New Roman" panose="02020603050405020304" pitchFamily="18" charset="0"/>
              <a:cs typeface="Times New Roman" panose="02020603050405020304" pitchFamily="18" charset="0"/>
            </a:endParaRPr>
          </a:p>
          <a:p>
            <a:pPr>
              <a:lnSpc>
                <a:spcPct val="110000"/>
              </a:lnSpc>
              <a:spcBef>
                <a:spcPts val="0"/>
              </a:spcBef>
            </a:pPr>
            <a:r>
              <a:rPr lang="en-US" sz="3300" b="1" dirty="0">
                <a:latin typeface="Times New Roman" panose="02020603050405020304" pitchFamily="18" charset="0"/>
                <a:cs typeface="Times New Roman" panose="02020603050405020304" pitchFamily="18" charset="0"/>
              </a:rPr>
              <a:t>Defend</a:t>
            </a:r>
            <a:r>
              <a:rPr lang="en-US" sz="3300" dirty="0">
                <a:latin typeface="Times New Roman" panose="02020603050405020304" pitchFamily="18" charset="0"/>
                <a:cs typeface="Times New Roman" panose="02020603050405020304" pitchFamily="18" charset="0"/>
              </a:rPr>
              <a:t>: Audience will know the initiatives and activities. They will understand  about various activities by IC3 and they will be able to DEFEND themselves against cyber crime.</a:t>
            </a:r>
          </a:p>
          <a:p>
            <a:pPr marL="0" indent="0">
              <a:lnSpc>
                <a:spcPct val="110000"/>
              </a:lnSpc>
              <a:spcBef>
                <a:spcPts val="0"/>
              </a:spcBef>
              <a:buNone/>
            </a:pPr>
            <a:endParaRPr lang="en-US" sz="3300" dirty="0">
              <a:latin typeface="Times New Roman" panose="02020603050405020304" pitchFamily="18" charset="0"/>
              <a:cs typeface="Times New Roman" panose="02020603050405020304" pitchFamily="18" charset="0"/>
            </a:endParaRPr>
          </a:p>
          <a:p>
            <a:pPr>
              <a:lnSpc>
                <a:spcPct val="110000"/>
              </a:lnSpc>
              <a:spcBef>
                <a:spcPts val="0"/>
              </a:spcBef>
            </a:pPr>
            <a:r>
              <a:rPr lang="en-US" sz="3300" b="1" dirty="0">
                <a:latin typeface="Times New Roman" panose="02020603050405020304" pitchFamily="18" charset="0"/>
                <a:cs typeface="Times New Roman" panose="02020603050405020304" pitchFamily="18" charset="0"/>
              </a:rPr>
              <a:t>Support: </a:t>
            </a:r>
            <a:r>
              <a:rPr lang="en-US" sz="3300" dirty="0">
                <a:latin typeface="Times New Roman" panose="02020603050405020304" pitchFamily="18" charset="0"/>
                <a:cs typeface="Times New Roman" panose="02020603050405020304" pitchFamily="18" charset="0"/>
              </a:rPr>
              <a:t>Audience will know they are not alone and will understand that there are various law enforcement to help and SUPPORT them through development of training, resources and tools.</a:t>
            </a:r>
          </a:p>
          <a:p>
            <a:pPr>
              <a:lnSpc>
                <a:spcPct val="110000"/>
              </a:lnSpc>
              <a:spcBef>
                <a:spcPts val="0"/>
              </a:spcBef>
            </a:pPr>
            <a:endParaRPr lang="en-US" sz="3300" dirty="0">
              <a:latin typeface="Times New Roman" panose="02020603050405020304" pitchFamily="18" charset="0"/>
              <a:cs typeface="Times New Roman" panose="02020603050405020304" pitchFamily="18" charset="0"/>
            </a:endParaRPr>
          </a:p>
          <a:p>
            <a:pPr>
              <a:lnSpc>
                <a:spcPct val="110000"/>
              </a:lnSpc>
              <a:spcBef>
                <a:spcPts val="0"/>
              </a:spcBef>
            </a:pPr>
            <a:r>
              <a:rPr lang="en-US" sz="3300" b="1" dirty="0">
                <a:latin typeface="Times New Roman" panose="02020603050405020304" pitchFamily="18" charset="0"/>
                <a:cs typeface="Times New Roman" panose="02020603050405020304" pitchFamily="18" charset="0"/>
              </a:rPr>
              <a:t>Discover</a:t>
            </a:r>
            <a:r>
              <a:rPr lang="en-US" sz="3300" dirty="0">
                <a:latin typeface="Times New Roman" panose="02020603050405020304" pitchFamily="18" charset="0"/>
                <a:cs typeface="Times New Roman" panose="02020603050405020304" pitchFamily="18" charset="0"/>
              </a:rPr>
              <a:t> : Audience will be able to DISCOVER when they someone trying to victimize them.</a:t>
            </a:r>
          </a:p>
          <a:p>
            <a:pPr>
              <a:lnSpc>
                <a:spcPct val="110000"/>
              </a:lnSpc>
              <a:spcBef>
                <a:spcPts val="0"/>
              </a:spcBef>
            </a:pPr>
            <a:endParaRPr lang="en-US" sz="3300" dirty="0">
              <a:latin typeface="Times New Roman" panose="02020603050405020304" pitchFamily="18" charset="0"/>
              <a:cs typeface="Times New Roman" panose="02020603050405020304" pitchFamily="18" charset="0"/>
            </a:endParaRPr>
          </a:p>
          <a:p>
            <a:pPr>
              <a:lnSpc>
                <a:spcPct val="110000"/>
              </a:lnSpc>
              <a:spcBef>
                <a:spcPts val="0"/>
              </a:spcBef>
            </a:pPr>
            <a:r>
              <a:rPr lang="en-US" sz="3300" b="1" dirty="0">
                <a:latin typeface="Times New Roman" panose="02020603050405020304" pitchFamily="18" charset="0"/>
                <a:cs typeface="Times New Roman" panose="02020603050405020304" pitchFamily="18" charset="0"/>
              </a:rPr>
              <a:t>Conclude</a:t>
            </a:r>
            <a:r>
              <a:rPr lang="en-US" sz="3300" dirty="0">
                <a:latin typeface="Times New Roman" panose="02020603050405020304" pitchFamily="18" charset="0"/>
                <a:cs typeface="Times New Roman" panose="02020603050405020304" pitchFamily="18" charset="0"/>
              </a:rPr>
              <a:t>: With the help of the Instruction project a victim will be able to CONCLUDE the cyber crime complaint, if they fall prey to it.</a:t>
            </a:r>
          </a:p>
          <a:p>
            <a:pPr marL="0" indent="0">
              <a:lnSpc>
                <a:spcPct val="110000"/>
              </a:lnSpc>
              <a:spcBef>
                <a:spcPts val="0"/>
              </a:spcBef>
              <a:buNone/>
            </a:pPr>
            <a:endParaRPr lang="en-US" sz="1800" dirty="0"/>
          </a:p>
          <a:p>
            <a:pPr marL="0" indent="0">
              <a:lnSpc>
                <a:spcPct val="110000"/>
              </a:lnSpc>
              <a:spcBef>
                <a:spcPts val="0"/>
              </a:spcBef>
              <a:buNone/>
            </a:pPr>
            <a:endParaRPr lang="en-US" sz="1800" dirty="0"/>
          </a:p>
          <a:p>
            <a:pPr>
              <a:lnSpc>
                <a:spcPct val="110000"/>
              </a:lnSpc>
              <a:spcBef>
                <a:spcPts val="0"/>
              </a:spcBef>
            </a:pPr>
            <a:endParaRPr lang="en-US" sz="1800" dirty="0"/>
          </a:p>
          <a:p>
            <a:pPr>
              <a:lnSpc>
                <a:spcPct val="110000"/>
              </a:lnSpc>
              <a:spcBef>
                <a:spcPts val="0"/>
              </a:spcBef>
            </a:pPr>
            <a:endParaRPr lang="en-US" sz="1300" dirty="0"/>
          </a:p>
          <a:p>
            <a:pPr>
              <a:lnSpc>
                <a:spcPct val="110000"/>
              </a:lnSpc>
              <a:spcBef>
                <a:spcPts val="0"/>
              </a:spcBef>
            </a:pPr>
            <a:endParaRPr lang="en-US" sz="1300" dirty="0"/>
          </a:p>
          <a:p>
            <a:pPr marL="0" indent="0">
              <a:lnSpc>
                <a:spcPct val="110000"/>
              </a:lnSpc>
              <a:spcBef>
                <a:spcPts val="0"/>
              </a:spcBef>
              <a:buNone/>
            </a:pPr>
            <a:endParaRPr lang="en-US" sz="1300" dirty="0"/>
          </a:p>
          <a:p>
            <a:pPr marL="0" indent="0">
              <a:lnSpc>
                <a:spcPct val="110000"/>
              </a:lnSpc>
              <a:spcBef>
                <a:spcPts val="0"/>
              </a:spcBef>
              <a:buNone/>
            </a:pPr>
            <a:r>
              <a:rPr lang="en-US" sz="1300" dirty="0"/>
              <a:t>     </a:t>
            </a:r>
          </a:p>
          <a:p>
            <a:pPr marL="0" indent="0">
              <a:lnSpc>
                <a:spcPct val="110000"/>
              </a:lnSpc>
              <a:buNone/>
            </a:pPr>
            <a:endParaRPr lang="en-US" sz="1300" dirty="0"/>
          </a:p>
        </p:txBody>
      </p:sp>
    </p:spTree>
    <p:extLst>
      <p:ext uri="{BB962C8B-B14F-4D97-AF65-F5344CB8AC3E}">
        <p14:creationId xmlns:p14="http://schemas.microsoft.com/office/powerpoint/2010/main" val="3850663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8EAB57-4849-4B02-922E-8B713DFF25BB}"/>
              </a:ext>
            </a:extLst>
          </p:cNvPr>
          <p:cNvSpPr txBox="1"/>
          <p:nvPr/>
        </p:nvSpPr>
        <p:spPr>
          <a:xfrm>
            <a:off x="790575" y="1951808"/>
            <a:ext cx="10639425" cy="4524315"/>
          </a:xfrm>
          <a:prstGeom prst="rect">
            <a:avLst/>
          </a:prstGeom>
          <a:noFill/>
        </p:spPr>
        <p:txBody>
          <a:bodyPr wrap="square" rtlCol="0">
            <a:spAutoFit/>
          </a:bodyPr>
          <a:lstStyle/>
          <a:p>
            <a:pPr lvl="0"/>
            <a:r>
              <a:rPr lang="en-US" dirty="0"/>
              <a:t>After viewing the presentation to our audience at Denton old age home, a survey with basic questions to register their experience and feedback is provided to audience. This survey can be taken on internet by simply on the link below. This form was created using google forms.</a:t>
            </a:r>
          </a:p>
          <a:p>
            <a:pPr lvl="0"/>
            <a:endParaRPr lang="en-US" dirty="0"/>
          </a:p>
          <a:p>
            <a:r>
              <a:rPr lang="en-US" dirty="0"/>
              <a:t>The survey has 5 question that are combination of multiple-choice question, multiple selection and an open-ended question asking for any comments or concerns. By this form we are trying to understand how well our audience understood the instructional project and their understanding of how to use the website to register a complaint about cybercrime and initiative undertaken by IC3. By this we will be able to understand how useful was the presentation to our targeted audience. </a:t>
            </a:r>
          </a:p>
          <a:p>
            <a:endParaRPr lang="en-US" dirty="0"/>
          </a:p>
          <a:p>
            <a:r>
              <a:rPr lang="en-US" b="1" dirty="0"/>
              <a:t>Please click on the link below for the giving a feedback</a:t>
            </a:r>
          </a:p>
          <a:p>
            <a:endParaRPr lang="en-US" b="1" dirty="0"/>
          </a:p>
          <a:p>
            <a:r>
              <a:rPr lang="en-US" dirty="0"/>
              <a:t>https://docs.google.com/forms/d/e/1FAIpQLSdQ0CyPhocTx_Rz8lBv4rnXIS5-DJfTrkXi8tJ0CVD-RVi3Zw/viewform?usp=sf_link</a:t>
            </a:r>
          </a:p>
          <a:p>
            <a:endParaRPr lang="en-US" dirty="0"/>
          </a:p>
          <a:p>
            <a:pPr lvl="0"/>
            <a:endParaRPr lang="en-US" dirty="0"/>
          </a:p>
        </p:txBody>
      </p:sp>
      <p:sp>
        <p:nvSpPr>
          <p:cNvPr id="9" name="Content Placeholder 8">
            <a:extLst>
              <a:ext uri="{FF2B5EF4-FFF2-40B4-BE49-F238E27FC236}">
                <a16:creationId xmlns:a16="http://schemas.microsoft.com/office/drawing/2014/main" id="{5202D86A-8868-45B7-9F3B-E82CFEF7006B}"/>
              </a:ext>
            </a:extLst>
          </p:cNvPr>
          <p:cNvSpPr>
            <a:spLocks noGrp="1"/>
          </p:cNvSpPr>
          <p:nvPr>
            <p:ph idx="1"/>
          </p:nvPr>
        </p:nvSpPr>
        <p:spPr>
          <a:xfrm>
            <a:off x="1609725" y="676839"/>
            <a:ext cx="8972550" cy="105671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Evaluation</a:t>
            </a:r>
            <a:endParaRPr lang="en-US" sz="4400" b="1" dirty="0"/>
          </a:p>
        </p:txBody>
      </p:sp>
    </p:spTree>
    <p:extLst>
      <p:ext uri="{BB962C8B-B14F-4D97-AF65-F5344CB8AC3E}">
        <p14:creationId xmlns:p14="http://schemas.microsoft.com/office/powerpoint/2010/main" val="3557056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B33A-6865-41F5-81D2-68FAB7F708D2}"/>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CF811E85-03CC-40FC-808C-18BD68E6BE2C}"/>
              </a:ext>
            </a:extLst>
          </p:cNvPr>
          <p:cNvSpPr>
            <a:spLocks noGrp="1"/>
          </p:cNvSpPr>
          <p:nvPr>
            <p:ph idx="1"/>
          </p:nvPr>
        </p:nvSpPr>
        <p:spPr>
          <a:xfrm>
            <a:off x="913795" y="2096063"/>
            <a:ext cx="10353762" cy="4085661"/>
          </a:xfrm>
        </p:spPr>
        <p:txBody>
          <a:bodyPr>
            <a:normAutofit fontScale="85000" lnSpcReduction="20000"/>
          </a:bodyPr>
          <a:lstStyle/>
          <a:p>
            <a:r>
              <a:rPr lang="en-US" sz="1600" b="1" dirty="0" err="1"/>
              <a:t>Arfi</a:t>
            </a:r>
            <a:r>
              <a:rPr lang="en-US" sz="1600" b="1" dirty="0"/>
              <a:t>, </a:t>
            </a:r>
            <a:r>
              <a:rPr lang="en-US" sz="1600" b="1" dirty="0" err="1"/>
              <a:t>Nabat</a:t>
            </a:r>
            <a:r>
              <a:rPr lang="en-US" sz="1600" b="1" dirty="0"/>
              <a:t> &amp; Agarwal, Shalini,. (2013). Knowledge of Cybercrime among Elderly. 4. 2229-5518. </a:t>
            </a:r>
            <a:r>
              <a:rPr lang="en-US" sz="1600" dirty="0">
                <a:hlinkClick r:id="rId2"/>
              </a:rPr>
              <a:t>https://www.researchgate.net/publication/242654499_Knowledge_of_Cybercrime_among_Elderly</a:t>
            </a:r>
            <a:endParaRPr lang="en-US" sz="1600" b="1" dirty="0"/>
          </a:p>
          <a:p>
            <a:r>
              <a:rPr lang="en-US" sz="1600" dirty="0" err="1"/>
              <a:t>Heinonen</a:t>
            </a:r>
            <a:r>
              <a:rPr lang="en-US" sz="1600" dirty="0"/>
              <a:t> JA, Holt TJ, Wilson JM. Product Counterfeits in the Online Environment: An Empirical Assessment of Victimization and Reporting Characteristics. International Criminal Justice Review. 2012;22(4):353-371. doi:10.1177/1057567712465755. https://journals.sagepub.com/doi/full/10.1177/1057567712465755</a:t>
            </a:r>
          </a:p>
          <a:p>
            <a:r>
              <a:rPr lang="en-US" sz="1600" dirty="0"/>
              <a:t>Greg </a:t>
            </a:r>
            <a:r>
              <a:rPr lang="en-US" sz="1600" dirty="0" err="1"/>
              <a:t>Gogolin,The</a:t>
            </a:r>
            <a:r>
              <a:rPr lang="en-US" sz="1600" dirty="0"/>
              <a:t> Digital Crime </a:t>
            </a:r>
            <a:r>
              <a:rPr lang="en-US" sz="1600" dirty="0" err="1"/>
              <a:t>Tsunami,Digital</a:t>
            </a:r>
            <a:r>
              <a:rPr lang="en-US" sz="1600" dirty="0"/>
              <a:t> </a:t>
            </a:r>
            <a:r>
              <a:rPr lang="en-US" sz="1600" dirty="0" err="1"/>
              <a:t>Investigation,Volume</a:t>
            </a:r>
            <a:r>
              <a:rPr lang="en-US" sz="1600" dirty="0"/>
              <a:t> 7, Issues 1–2, 2010,Pages 3-8,ISSN 1742-2876,https://doi.org/10.1016/j.diin.2010.07.001.   </a:t>
            </a:r>
            <a:r>
              <a:rPr lang="en-US" sz="1600" dirty="0">
                <a:hlinkClick r:id="rId3"/>
              </a:rPr>
              <a:t>https://www.sciencedirect.com/science/article/pii/S1742287610000526</a:t>
            </a:r>
            <a:endParaRPr lang="en-US" sz="1600" dirty="0"/>
          </a:p>
          <a:p>
            <a:r>
              <a:rPr lang="en-US" sz="1600" dirty="0">
                <a:effectLst/>
              </a:rPr>
              <a:t>HOLT, T.; BOSSLER, A. An Assessment of the Current State of Cybercrime Scholarship. </a:t>
            </a:r>
            <a:r>
              <a:rPr lang="en-US" sz="1600" b="1" dirty="0">
                <a:effectLst/>
              </a:rPr>
              <a:t>Deviant Behavior</a:t>
            </a:r>
            <a:r>
              <a:rPr lang="en-US" sz="1600" dirty="0">
                <a:effectLst/>
              </a:rPr>
              <a:t>, </a:t>
            </a:r>
            <a:r>
              <a:rPr lang="en-US" sz="1600" i="1" dirty="0">
                <a:effectLst/>
              </a:rPr>
              <a:t>[s. l.]</a:t>
            </a:r>
            <a:r>
              <a:rPr lang="en-US" sz="1600" dirty="0">
                <a:effectLst/>
              </a:rPr>
              <a:t>, v. 35, n. 1, p. 20–40, 2014. DOI 10.1080/01639625.2013.822209. </a:t>
            </a:r>
            <a:r>
              <a:rPr lang="en-US" sz="1600" dirty="0" err="1">
                <a:effectLst/>
              </a:rPr>
              <a:t>Disponível</a:t>
            </a:r>
            <a:r>
              <a:rPr lang="en-US" sz="1600" dirty="0">
                <a:effectLst/>
              </a:rPr>
              <a:t> </a:t>
            </a:r>
            <a:r>
              <a:rPr lang="en-US" sz="1600" dirty="0" err="1">
                <a:effectLst/>
              </a:rPr>
              <a:t>em</a:t>
            </a:r>
            <a:r>
              <a:rPr lang="en-US" sz="1600" dirty="0">
                <a:effectLst/>
              </a:rPr>
              <a:t>: https://search.ebscohost.com/login.aspx?direct=true&amp;db=tsh&amp;AN=90430380&amp;scope=site. </a:t>
            </a:r>
            <a:r>
              <a:rPr lang="en-US" sz="1600" dirty="0" err="1">
                <a:effectLst/>
              </a:rPr>
              <a:t>Acesso</a:t>
            </a:r>
            <a:r>
              <a:rPr lang="en-US" sz="1600" dirty="0">
                <a:effectLst/>
              </a:rPr>
              <a:t> </a:t>
            </a:r>
            <a:r>
              <a:rPr lang="en-US" sz="1600" dirty="0" err="1">
                <a:effectLst/>
              </a:rPr>
              <a:t>em</a:t>
            </a:r>
            <a:r>
              <a:rPr lang="en-US" sz="1600" dirty="0">
                <a:effectLst/>
              </a:rPr>
              <a:t>: 24 </a:t>
            </a:r>
            <a:r>
              <a:rPr lang="en-US" sz="1600" dirty="0" err="1">
                <a:effectLst/>
              </a:rPr>
              <a:t>nov.</a:t>
            </a:r>
            <a:r>
              <a:rPr lang="en-US" sz="1600" dirty="0">
                <a:effectLst/>
              </a:rPr>
              <a:t> 2021.</a:t>
            </a:r>
          </a:p>
          <a:p>
            <a:r>
              <a:rPr lang="en-US" sz="1600" b="1" dirty="0"/>
              <a:t>Internet Crime Complaint Center (IC3) | Perpetrators Use Various Methods to Deceive and Defraud Elderly Victims For Financial Gain. </a:t>
            </a:r>
            <a:r>
              <a:rPr lang="en-US" sz="1600" dirty="0">
                <a:hlinkClick r:id="rId4"/>
              </a:rPr>
              <a:t>https://www.ic3.gov/Media/Y2019/PSA190919</a:t>
            </a:r>
            <a:endParaRPr lang="en-US" sz="1600" dirty="0"/>
          </a:p>
          <a:p>
            <a:r>
              <a:rPr lang="en-US" sz="1600" b="1" dirty="0"/>
              <a:t>Internet Crime Complaint Center (IC3) | FBI Warns of a Grandparent Fraud Scheme Using Couriers. </a:t>
            </a:r>
            <a:r>
              <a:rPr lang="en-US" sz="1600" b="1" dirty="0">
                <a:hlinkClick r:id="rId5"/>
              </a:rPr>
              <a:t>https://www.ic3.gov/Media/Y2021/PSA210729</a:t>
            </a:r>
            <a:endParaRPr lang="en-US" sz="1600" b="1" dirty="0"/>
          </a:p>
          <a:p>
            <a:r>
              <a:rPr lang="fr-FR" sz="1600" b="1" dirty="0"/>
              <a:t>Internet Crime Complaint Center(IC3) | Elder </a:t>
            </a:r>
            <a:r>
              <a:rPr lang="fr-FR" sz="1600" b="1" dirty="0" err="1"/>
              <a:t>Fraud</a:t>
            </a:r>
            <a:r>
              <a:rPr lang="fr-FR" sz="1600" b="1" dirty="0"/>
              <a:t>. https://www.ic3.gov/Home/EF</a:t>
            </a:r>
            <a:endParaRPr lang="en-US" sz="1600" b="1" dirty="0"/>
          </a:p>
          <a:p>
            <a:endParaRPr lang="en-US" sz="1600" dirty="0"/>
          </a:p>
          <a:p>
            <a:pPr marL="0" indent="0">
              <a:buNone/>
            </a:pPr>
            <a:endParaRPr lang="en-US" sz="1600" dirty="0"/>
          </a:p>
          <a:p>
            <a:endParaRPr lang="en-US" dirty="0"/>
          </a:p>
        </p:txBody>
      </p:sp>
    </p:spTree>
    <p:extLst>
      <p:ext uri="{BB962C8B-B14F-4D97-AF65-F5344CB8AC3E}">
        <p14:creationId xmlns:p14="http://schemas.microsoft.com/office/powerpoint/2010/main" val="213605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19F69F-EDD9-4896-BE85-34F1D4B411CD}"/>
              </a:ext>
            </a:extLst>
          </p:cNvPr>
          <p:cNvSpPr txBox="1"/>
          <p:nvPr/>
        </p:nvSpPr>
        <p:spPr>
          <a:xfrm>
            <a:off x="3546894" y="723811"/>
            <a:ext cx="5098211"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Purpose of the project</a:t>
            </a:r>
          </a:p>
        </p:txBody>
      </p:sp>
      <p:pic>
        <p:nvPicPr>
          <p:cNvPr id="18" name="Picture 17">
            <a:extLst>
              <a:ext uri="{FF2B5EF4-FFF2-40B4-BE49-F238E27FC236}">
                <a16:creationId xmlns:a16="http://schemas.microsoft.com/office/drawing/2014/main" id="{F6ABCBEB-83B9-4436-BECC-C90F3F457111}"/>
              </a:ext>
            </a:extLst>
          </p:cNvPr>
          <p:cNvPicPr>
            <a:picLocks noChangeAspect="1"/>
          </p:cNvPicPr>
          <p:nvPr/>
        </p:nvPicPr>
        <p:blipFill>
          <a:blip r:embed="rId3"/>
          <a:stretch>
            <a:fillRect/>
          </a:stretch>
        </p:blipFill>
        <p:spPr>
          <a:xfrm>
            <a:off x="1027498" y="4436402"/>
            <a:ext cx="1643869" cy="1419584"/>
          </a:xfrm>
          <a:prstGeom prst="rect">
            <a:avLst/>
          </a:prstGeom>
        </p:spPr>
      </p:pic>
      <p:sp>
        <p:nvSpPr>
          <p:cNvPr id="21" name="TextBox 20">
            <a:extLst>
              <a:ext uri="{FF2B5EF4-FFF2-40B4-BE49-F238E27FC236}">
                <a16:creationId xmlns:a16="http://schemas.microsoft.com/office/drawing/2014/main" id="{8D6AEC91-858B-4ADB-A069-02C56EC418C3}"/>
              </a:ext>
            </a:extLst>
          </p:cNvPr>
          <p:cNvSpPr txBox="1"/>
          <p:nvPr/>
        </p:nvSpPr>
        <p:spPr>
          <a:xfrm>
            <a:off x="562155" y="2490311"/>
            <a:ext cx="2984739" cy="227754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goal of this project is to educate </a:t>
            </a:r>
          </a:p>
          <a:p>
            <a:r>
              <a:rPr lang="en-US" sz="1400" dirty="0">
                <a:latin typeface="Times New Roman" panose="02020603050405020304" pitchFamily="18" charset="0"/>
                <a:cs typeface="Times New Roman" panose="02020603050405020304" pitchFamily="18" charset="0"/>
              </a:rPr>
              <a:t>senior citizens about  how use Internet Crime Complaint Center (IC3) website to register a complaint against cyber crime, get aware of various initiative and activities provided to help them by IC3 to fight against cyber crime and understand how to identify them.</a:t>
            </a:r>
          </a:p>
          <a:p>
            <a:endParaRPr lang="en-US" sz="1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F10A19BD-999A-486C-B2E3-617BFF288C38}"/>
              </a:ext>
            </a:extLst>
          </p:cNvPr>
          <p:cNvSpPr txBox="1"/>
          <p:nvPr/>
        </p:nvSpPr>
        <p:spPr>
          <a:xfrm>
            <a:off x="4215442" y="2820089"/>
            <a:ext cx="3761115"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Senior Citizens will be given a presentation</a:t>
            </a:r>
          </a:p>
          <a:p>
            <a:r>
              <a:rPr lang="en-US" sz="1600" dirty="0">
                <a:latin typeface="Times New Roman" panose="02020603050405020304" pitchFamily="18" charset="0"/>
                <a:cs typeface="Times New Roman" panose="02020603050405020304" pitchFamily="18" charset="0"/>
              </a:rPr>
              <a:t>about IC3 and how to used for their benefit</a:t>
            </a:r>
          </a:p>
        </p:txBody>
      </p:sp>
      <p:pic>
        <p:nvPicPr>
          <p:cNvPr id="24" name="Picture 23">
            <a:extLst>
              <a:ext uri="{FF2B5EF4-FFF2-40B4-BE49-F238E27FC236}">
                <a16:creationId xmlns:a16="http://schemas.microsoft.com/office/drawing/2014/main" id="{4A01DBA8-3CAE-4C9A-A644-6042604EC2C1}"/>
              </a:ext>
            </a:extLst>
          </p:cNvPr>
          <p:cNvPicPr>
            <a:picLocks noChangeAspect="1"/>
          </p:cNvPicPr>
          <p:nvPr/>
        </p:nvPicPr>
        <p:blipFill>
          <a:blip r:embed="rId4"/>
          <a:stretch>
            <a:fillRect/>
          </a:stretch>
        </p:blipFill>
        <p:spPr>
          <a:xfrm>
            <a:off x="4771302" y="4436402"/>
            <a:ext cx="2135005" cy="1344104"/>
          </a:xfrm>
          <a:prstGeom prst="rect">
            <a:avLst/>
          </a:prstGeom>
        </p:spPr>
      </p:pic>
      <p:pic>
        <p:nvPicPr>
          <p:cNvPr id="25" name="Picture 24">
            <a:extLst>
              <a:ext uri="{FF2B5EF4-FFF2-40B4-BE49-F238E27FC236}">
                <a16:creationId xmlns:a16="http://schemas.microsoft.com/office/drawing/2014/main" id="{1E8E366C-E5C4-4DAD-A6C3-E992B5D29699}"/>
              </a:ext>
            </a:extLst>
          </p:cNvPr>
          <p:cNvPicPr>
            <a:picLocks noChangeAspect="1"/>
          </p:cNvPicPr>
          <p:nvPr/>
        </p:nvPicPr>
        <p:blipFill>
          <a:blip r:embed="rId5"/>
          <a:stretch>
            <a:fillRect/>
          </a:stretch>
        </p:blipFill>
        <p:spPr>
          <a:xfrm>
            <a:off x="8283279" y="4436402"/>
            <a:ext cx="2881223" cy="1266466"/>
          </a:xfrm>
          <a:prstGeom prst="rect">
            <a:avLst/>
          </a:prstGeom>
        </p:spPr>
      </p:pic>
      <p:sp>
        <p:nvSpPr>
          <p:cNvPr id="26" name="TextBox 25">
            <a:extLst>
              <a:ext uri="{FF2B5EF4-FFF2-40B4-BE49-F238E27FC236}">
                <a16:creationId xmlns:a16="http://schemas.microsoft.com/office/drawing/2014/main" id="{C958C646-F19B-4B57-AB1F-E40F114F540D}"/>
              </a:ext>
            </a:extLst>
          </p:cNvPr>
          <p:cNvSpPr txBox="1"/>
          <p:nvPr/>
        </p:nvSpPr>
        <p:spPr>
          <a:xfrm>
            <a:off x="9445924" y="2917571"/>
            <a:ext cx="1947969"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Denton old age home</a:t>
            </a:r>
          </a:p>
        </p:txBody>
      </p:sp>
    </p:spTree>
    <p:extLst>
      <p:ext uri="{BB962C8B-B14F-4D97-AF65-F5344CB8AC3E}">
        <p14:creationId xmlns:p14="http://schemas.microsoft.com/office/powerpoint/2010/main" val="401310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1" name="Picture 4" descr="Mobile device with apps">
            <a:extLst>
              <a:ext uri="{FF2B5EF4-FFF2-40B4-BE49-F238E27FC236}">
                <a16:creationId xmlns:a16="http://schemas.microsoft.com/office/drawing/2014/main" id="{9D425565-E9BB-4521-A74B-16B7191FE899}"/>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2" name="Title 1">
            <a:extLst>
              <a:ext uri="{FF2B5EF4-FFF2-40B4-BE49-F238E27FC236}">
                <a16:creationId xmlns:a16="http://schemas.microsoft.com/office/drawing/2014/main" id="{639B3392-6888-4AE5-A01A-E647FE2EBD0D}"/>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Brief</a:t>
            </a:r>
            <a:r>
              <a:rPr lang="en-US" dirty="0"/>
              <a:t> Description</a:t>
            </a:r>
          </a:p>
        </p:txBody>
      </p:sp>
      <p:sp>
        <p:nvSpPr>
          <p:cNvPr id="3" name="Content Placeholder 2">
            <a:extLst>
              <a:ext uri="{FF2B5EF4-FFF2-40B4-BE49-F238E27FC236}">
                <a16:creationId xmlns:a16="http://schemas.microsoft.com/office/drawing/2014/main" id="{D2A3983C-56A9-46C1-90AA-08AD5E63A4F9}"/>
              </a:ext>
            </a:extLst>
          </p:cNvPr>
          <p:cNvSpPr>
            <a:spLocks noGrp="1"/>
          </p:cNvSpPr>
          <p:nvPr>
            <p:ph idx="1"/>
          </p:nvPr>
        </p:nvSpPr>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The world has been growing at incredible fast rate along with-it internet has boomed at an exponential rate. Internet is a boon and a curse too. There are so many people who have fall prey to cybercrime and the rate of these crimes are rising by each passing day. Many people including kids, youngsters and old people don’t understand how to use internet safely and fall prey to these crimes. Our main aim in this project is educate senior citizens living at Denton old age home about </a:t>
            </a:r>
            <a:r>
              <a:rPr lang="en-US" sz="2000" dirty="0">
                <a:latin typeface="Times New Roman" panose="02020603050405020304" pitchFamily="18" charset="0"/>
                <a:cs typeface="Times New Roman" panose="02020603050405020304" pitchFamily="18" charset="0"/>
              </a:rPr>
              <a:t>how to use Internet Crime Complaint Center (IC3) website to register a complaint against cyber crime and  get aware of various initiative and activities provided to help them by IC3 to fight against cyber crime and understand how to identify them</a:t>
            </a:r>
            <a:r>
              <a:rPr lang="en-US" dirty="0">
                <a:latin typeface="Times New Roman" panose="02020603050405020304" pitchFamily="18" charset="0"/>
                <a:cs typeface="Times New Roman" panose="02020603050405020304" pitchFamily="18" charset="0"/>
              </a:rPr>
              <a:t>. After this presentation, our audience will be learned and aware about using cyber crime and using IC3 to look for information and file any cyber compliant.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415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41C3-FE39-492E-8990-0CAC5C9BCAA5}"/>
              </a:ext>
            </a:extLst>
          </p:cNvPr>
          <p:cNvSpPr>
            <a:spLocks noGrp="1"/>
          </p:cNvSpPr>
          <p:nvPr>
            <p:ph type="title"/>
          </p:nvPr>
        </p:nvSpPr>
        <p:spPr>
          <a:xfrm>
            <a:off x="1954063" y="445877"/>
            <a:ext cx="6540280" cy="1326321"/>
          </a:xfrm>
        </p:spPr>
        <p:txBody>
          <a:bodyPr/>
          <a:lstStyle/>
          <a:p>
            <a:r>
              <a:rPr lang="en-US" dirty="0"/>
              <a:t>				</a:t>
            </a:r>
            <a:r>
              <a:rPr lang="en-US" dirty="0">
                <a:latin typeface="Times New Roman" panose="02020603050405020304" pitchFamily="18" charset="0"/>
                <a:cs typeface="Times New Roman" panose="02020603050405020304" pitchFamily="18" charset="0"/>
              </a:rPr>
              <a:t>Literature</a:t>
            </a:r>
            <a:r>
              <a:rPr lang="en-US" dirty="0"/>
              <a:t> Review</a:t>
            </a:r>
          </a:p>
        </p:txBody>
      </p:sp>
      <p:sp>
        <p:nvSpPr>
          <p:cNvPr id="3" name="Content Placeholder 2">
            <a:extLst>
              <a:ext uri="{FF2B5EF4-FFF2-40B4-BE49-F238E27FC236}">
                <a16:creationId xmlns:a16="http://schemas.microsoft.com/office/drawing/2014/main" id="{BDAA6DA1-0E4E-4BE4-937D-65C84E88B3CD}"/>
              </a:ext>
            </a:extLst>
          </p:cNvPr>
          <p:cNvSpPr>
            <a:spLocks noGrp="1"/>
          </p:cNvSpPr>
          <p:nvPr>
            <p:ph idx="1"/>
          </p:nvPr>
        </p:nvSpPr>
        <p:spPr>
          <a:xfrm>
            <a:off x="919119" y="1953173"/>
            <a:ext cx="9825081" cy="4247602"/>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Cyberspace is a space where a lot of cybercrimes can happen. There are a lot of cybercrime that  happen against elderly like the medical fraud, insurance fraud, credit card frauds and many more. </a:t>
            </a:r>
            <a:r>
              <a:rPr lang="en-US" sz="1600" dirty="0" err="1">
                <a:latin typeface="Times New Roman" panose="02020603050405020304" pitchFamily="18" charset="0"/>
                <a:cs typeface="Times New Roman" panose="02020603050405020304" pitchFamily="18" charset="0"/>
              </a:rPr>
              <a:t>Arfi</a:t>
            </a:r>
            <a:r>
              <a:rPr lang="en-US" sz="1600" dirty="0">
                <a:latin typeface="Times New Roman" panose="02020603050405020304" pitchFamily="18" charset="0"/>
                <a:cs typeface="Times New Roman" panose="02020603050405020304" pitchFamily="18" charset="0"/>
              </a:rPr>
              <a:t> mentions that the reason for cybercrime are that computers are vulnerable as they are easy to access as it is easy to bypass the security system, another reason is that the operating system is complex, and it is difficult for human mind to understand the logic behind them, and hackers find small gaps and break into the system (</a:t>
            </a:r>
            <a:r>
              <a:rPr lang="en-US" sz="1600" dirty="0" err="1">
                <a:latin typeface="Times New Roman" panose="02020603050405020304" pitchFamily="18" charset="0"/>
                <a:cs typeface="Times New Roman" panose="02020603050405020304" pitchFamily="18" charset="0"/>
              </a:rPr>
              <a:t>Arfi</a:t>
            </a:r>
            <a:r>
              <a:rPr lang="en-US" sz="1600" dirty="0">
                <a:latin typeface="Times New Roman" panose="02020603050405020304" pitchFamily="18" charset="0"/>
                <a:cs typeface="Times New Roman" panose="02020603050405020304" pitchFamily="18" charset="0"/>
              </a:rPr>
              <a:t> &amp; Agarwal,p3).  With rise in cyber crime the law enforcement like Internet Crime Complaint Center is trying it’s best to protect the citizens of united states from it. The author mentions that, to determine the capacity law enforcements agencies to investigate digital crime is knowing the number of crime happening in cyberspace, the number of cases, and how many investigators. It was reported in 2009 by IC3 that it received a total of 336,665 complaints and the complains are in increasing per year. Internet is boon and a bane. We learn a lot from it but at the same time we can easily fall prey to cybercrime.  According to IC3, cybercrimes are occurred often in in west states like California, Washington, and Nevada. Most commonly these crimes were done by people who have a history of past conviction, religious and gang affliction, and many more (</a:t>
            </a:r>
            <a:r>
              <a:rPr lang="en-US" sz="1400" dirty="0">
                <a:latin typeface="Times New Roman" panose="02020603050405020304" pitchFamily="18" charset="0"/>
                <a:cs typeface="Times New Roman" panose="02020603050405020304" pitchFamily="18" charset="0"/>
              </a:rPr>
              <a:t>Marcum, et all, p 5</a:t>
            </a:r>
            <a:r>
              <a:rPr lang="en-US" sz="16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hlinkClick r:id="rId2"/>
            </a:endParaRPr>
          </a:p>
          <a:p>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2894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EB87B-E661-49BF-AA77-9EBD4A120939}"/>
              </a:ext>
            </a:extLst>
          </p:cNvPr>
          <p:cNvSpPr>
            <a:spLocks noGrp="1"/>
          </p:cNvSpPr>
          <p:nvPr>
            <p:ph idx="1"/>
          </p:nvPr>
        </p:nvSpPr>
        <p:spPr>
          <a:xfrm>
            <a:off x="902168" y="1142461"/>
            <a:ext cx="10387663" cy="5788324"/>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Organization like IC3 who are fighting hard with these crimes, they are doing activities and initiatives to spread awareness among the people. The “Internet Crime Complaint Center (IC3) is a reporting and referral system for internet crime complaints from people in the USA and around the world. Through an online complaint form and a team of agents and analysts, IC3 serves the public and the USA and international law enforcement agencies investigating internet crime” (Adam,2008, p3).</a:t>
            </a:r>
          </a:p>
          <a:p>
            <a:pPr marL="0" indent="0">
              <a:buNone/>
            </a:pPr>
            <a:r>
              <a:rPr lang="en-US" sz="1600" dirty="0">
                <a:latin typeface="Times New Roman" panose="02020603050405020304" pitchFamily="18" charset="0"/>
                <a:cs typeface="Times New Roman" panose="02020603050405020304" pitchFamily="18" charset="0"/>
              </a:rPr>
              <a:t>IC3 is managed by federal bureau of investigation and is used for complaining about online crimes.  Thomas mentions that IC3 receives complains ranging from child pornography to advance fee fraud victimization and the most common are consumer victimization via auction sites (Thomas &amp; </a:t>
            </a:r>
            <a:r>
              <a:rPr lang="en-US" sz="1600" dirty="0" err="1">
                <a:latin typeface="Times New Roman" panose="02020603050405020304" pitchFamily="18" charset="0"/>
                <a:cs typeface="Times New Roman" panose="02020603050405020304" pitchFamily="18" charset="0"/>
              </a:rPr>
              <a:t>et.all</a:t>
            </a:r>
            <a:r>
              <a:rPr lang="en-US" sz="1600" dirty="0">
                <a:latin typeface="Times New Roman" panose="02020603050405020304" pitchFamily="18" charset="0"/>
                <a:cs typeface="Times New Roman" panose="02020603050405020304" pitchFamily="18" charset="0"/>
              </a:rPr>
              <a:t>, 2012,p 4). People file complaints on the website of IC3 and a lot of website like </a:t>
            </a:r>
            <a:r>
              <a:rPr lang="en-US" sz="1600" dirty="0" err="1">
                <a:latin typeface="Times New Roman" panose="02020603050405020304" pitchFamily="18" charset="0"/>
                <a:cs typeface="Times New Roman" panose="02020603050405020304" pitchFamily="18" charset="0"/>
              </a:rPr>
              <a:t>ebay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paypal</a:t>
            </a:r>
            <a:r>
              <a:rPr lang="en-US" sz="1600" dirty="0">
                <a:latin typeface="Times New Roman" panose="02020603050405020304" pitchFamily="18" charset="0"/>
                <a:cs typeface="Times New Roman" panose="02020603050405020304" pitchFamily="18" charset="0"/>
              </a:rPr>
              <a:t> direct them IC3 for registering complaints regarding any cyber crime.  They update their website often regarding any new types of crimes and people can go to website and learn about it.  Thomas mentions that it was found that most victims are male, and 70 percent were 30 or older and the third-party payments services portal like </a:t>
            </a:r>
            <a:r>
              <a:rPr lang="en-US" sz="1600" dirty="0" err="1">
                <a:latin typeface="Times New Roman" panose="02020603050405020304" pitchFamily="18" charset="0"/>
                <a:cs typeface="Times New Roman" panose="02020603050405020304" pitchFamily="18" charset="0"/>
              </a:rPr>
              <a:t>ebay</a:t>
            </a:r>
            <a:r>
              <a:rPr lang="en-US" sz="1600" dirty="0">
                <a:latin typeface="Times New Roman" panose="02020603050405020304" pitchFamily="18" charset="0"/>
                <a:cs typeface="Times New Roman" panose="02020603050405020304" pitchFamily="18" charset="0"/>
              </a:rPr>
              <a:t> where people use credit or debit card to do an online payment for purchases are the website, they used to perform a payments and email is a common way to contact people to buy things and people fall prey to cyber crime. and these crimes were reported by IC3 website (Thomas &amp; </a:t>
            </a:r>
            <a:r>
              <a:rPr lang="en-US" sz="1600" dirty="0" err="1">
                <a:latin typeface="Times New Roman" panose="02020603050405020304" pitchFamily="18" charset="0"/>
                <a:cs typeface="Times New Roman" panose="02020603050405020304" pitchFamily="18" charset="0"/>
              </a:rPr>
              <a:t>et.all</a:t>
            </a:r>
            <a:r>
              <a:rPr lang="en-US" sz="1600" dirty="0">
                <a:latin typeface="Times New Roman" panose="02020603050405020304" pitchFamily="18" charset="0"/>
                <a:cs typeface="Times New Roman" panose="02020603050405020304" pitchFamily="18" charset="0"/>
              </a:rPr>
              <a:t>, 2012, p9). However, IC3 is trying hard to upkeep and update its detective with training and are very quick in finding the pattern to cybercrime and responding to it hence it is great website to place a complaint regarding cybercrime by any individuals or business.</a:t>
            </a:r>
          </a:p>
          <a:p>
            <a:pPr marL="0" indent="0">
              <a:buNone/>
            </a:pPr>
            <a:endParaRPr lang="en-US" sz="1400" dirty="0"/>
          </a:p>
          <a:p>
            <a:pPr marL="0" indent="0">
              <a:buNone/>
            </a:pPr>
            <a:endParaRPr lang="en-US" sz="1200" dirty="0"/>
          </a:p>
        </p:txBody>
      </p:sp>
    </p:spTree>
    <p:extLst>
      <p:ext uri="{BB962C8B-B14F-4D97-AF65-F5344CB8AC3E}">
        <p14:creationId xmlns:p14="http://schemas.microsoft.com/office/powerpoint/2010/main" val="1854899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C93-653D-49A5-B409-95C9775F5DC6}"/>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Introduction to Internet Crime Complaint Center </a:t>
            </a:r>
          </a:p>
        </p:txBody>
      </p:sp>
      <p:graphicFrame>
        <p:nvGraphicFramePr>
          <p:cNvPr id="5" name="Content Placeholder 2">
            <a:extLst>
              <a:ext uri="{FF2B5EF4-FFF2-40B4-BE49-F238E27FC236}">
                <a16:creationId xmlns:a16="http://schemas.microsoft.com/office/drawing/2014/main" id="{7C6BE647-8B9C-407F-9127-5E51A8ECE6CA}"/>
              </a:ext>
            </a:extLst>
          </p:cNvPr>
          <p:cNvGraphicFramePr>
            <a:graphicFrameLocks noGrp="1"/>
          </p:cNvGraphicFramePr>
          <p:nvPr>
            <p:ph idx="1"/>
            <p:extLst>
              <p:ext uri="{D42A27DB-BD31-4B8C-83A1-F6EECF244321}">
                <p14:modId xmlns:p14="http://schemas.microsoft.com/office/powerpoint/2010/main" val="1241868820"/>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0824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130" y="1057275"/>
            <a:ext cx="6188189" cy="5909495"/>
          </a:xfrm>
          <a:prstGeom prst="rect">
            <a:avLst/>
          </a:prstGeom>
        </p:spPr>
        <p:txBody>
          <a:bodyPr vert="horz" lIns="91440" tIns="45720" rIns="91440" bIns="45720" rtlCol="0">
            <a:normAutofit/>
          </a:bodyPr>
          <a:lstStyle/>
          <a:p>
            <a:pPr marL="12700">
              <a:lnSpc>
                <a:spcPct val="90000"/>
              </a:lnSpc>
              <a:spcBef>
                <a:spcPts val="1000"/>
              </a:spcBef>
              <a:buClr>
                <a:schemeClr val="bg2">
                  <a:lumMod val="40000"/>
                  <a:lumOff val="60000"/>
                </a:schemeClr>
              </a:buClr>
              <a:buSzPct val="80000"/>
              <a:tabLst>
                <a:tab pos="393065" algn="l"/>
                <a:tab pos="393700" algn="l"/>
              </a:tabLst>
            </a:pPr>
            <a:r>
              <a:rPr lang="en-US" sz="2600" b="1" spc="-30" dirty="0">
                <a:latin typeface="Times New Roman" panose="02020603050405020304" pitchFamily="18" charset="0"/>
                <a:ea typeface="+mj-ea"/>
                <a:cs typeface="Times New Roman" panose="02020603050405020304" pitchFamily="18" charset="0"/>
              </a:rPr>
              <a:t>Methods used by perpetrators to Deceive and Defraud Elderly Victims</a:t>
            </a:r>
          </a:p>
          <a:p>
            <a:pPr marL="12700">
              <a:lnSpc>
                <a:spcPct val="90000"/>
              </a:lnSpc>
              <a:spcBef>
                <a:spcPts val="1000"/>
              </a:spcBef>
              <a:buClr>
                <a:schemeClr val="bg2">
                  <a:lumMod val="40000"/>
                  <a:lumOff val="60000"/>
                </a:schemeClr>
              </a:buClr>
              <a:buSzPct val="80000"/>
              <a:tabLst>
                <a:tab pos="393065" algn="l"/>
                <a:tab pos="393700" algn="l"/>
              </a:tabLst>
            </a:pPr>
            <a:endParaRPr lang="en-US" sz="2600" b="1" spc="-30" dirty="0">
              <a:latin typeface="Times New Roman" panose="02020603050405020304" pitchFamily="18" charset="0"/>
              <a:ea typeface="+mj-ea"/>
              <a:cs typeface="Times New Roman" panose="02020603050405020304" pitchFamily="18" charset="0"/>
            </a:endParaRPr>
          </a:p>
          <a:p>
            <a:pPr marL="393700" indent="-381000">
              <a:lnSpc>
                <a:spcPct val="90000"/>
              </a:lnSpc>
              <a:spcBef>
                <a:spcPts val="1000"/>
              </a:spcBef>
              <a:buClr>
                <a:schemeClr val="bg2">
                  <a:lumMod val="40000"/>
                  <a:lumOff val="60000"/>
                </a:schemeClr>
              </a:buClr>
              <a:buSzPct val="80000"/>
              <a:buFont typeface="Wingdings 3" charset="2"/>
              <a:buChar char=""/>
              <a:tabLst>
                <a:tab pos="393065" algn="l"/>
                <a:tab pos="393700" algn="l"/>
              </a:tabLst>
            </a:pPr>
            <a:endParaRPr lang="en-US" sz="1700" spc="-30" dirty="0">
              <a:solidFill>
                <a:srgbClr val="FFFFFF"/>
              </a:solidFill>
              <a:latin typeface="Times New Roman" panose="02020603050405020304" pitchFamily="18" charset="0"/>
              <a:ea typeface="+mj-ea"/>
              <a:cs typeface="Times New Roman" panose="02020603050405020304" pitchFamily="18" charset="0"/>
            </a:endParaRPr>
          </a:p>
          <a:p>
            <a:pPr marL="393700" indent="-381000">
              <a:lnSpc>
                <a:spcPct val="90000"/>
              </a:lnSpc>
              <a:spcBef>
                <a:spcPts val="1000"/>
              </a:spcBef>
              <a:buClr>
                <a:schemeClr val="bg2">
                  <a:lumMod val="40000"/>
                  <a:lumOff val="60000"/>
                </a:schemeClr>
              </a:buClr>
              <a:buSzPct val="80000"/>
              <a:buFont typeface="Wingdings 3" charset="2"/>
              <a:buChar char=""/>
              <a:tabLst>
                <a:tab pos="393065" algn="l"/>
                <a:tab pos="393700" algn="l"/>
              </a:tabLst>
            </a:pPr>
            <a:r>
              <a:rPr lang="en-US" sz="1700" spc="-30" dirty="0">
                <a:solidFill>
                  <a:srgbClr val="FFFFFF"/>
                </a:solidFill>
                <a:latin typeface="Times New Roman" panose="02020603050405020304" pitchFamily="18" charset="0"/>
                <a:ea typeface="+mj-ea"/>
                <a:cs typeface="Times New Roman" panose="02020603050405020304" pitchFamily="18" charset="0"/>
              </a:rPr>
              <a:t>Authorities</a:t>
            </a:r>
            <a:r>
              <a:rPr lang="en-US" sz="1700" spc="-150" dirty="0">
                <a:solidFill>
                  <a:srgbClr val="FFFFFF"/>
                </a:solidFill>
                <a:latin typeface="Times New Roman" panose="02020603050405020304" pitchFamily="18" charset="0"/>
                <a:ea typeface="+mj-ea"/>
                <a:cs typeface="Times New Roman" panose="02020603050405020304" pitchFamily="18" charset="0"/>
              </a:rPr>
              <a:t> </a:t>
            </a:r>
            <a:r>
              <a:rPr lang="en-US" sz="1700" spc="-75" dirty="0">
                <a:solidFill>
                  <a:srgbClr val="FFFFFF"/>
                </a:solidFill>
                <a:latin typeface="Times New Roman" panose="02020603050405020304" pitchFamily="18" charset="0"/>
                <a:ea typeface="+mj-ea"/>
                <a:cs typeface="Times New Roman" panose="02020603050405020304" pitchFamily="18" charset="0"/>
              </a:rPr>
              <a:t>have</a:t>
            </a:r>
            <a:r>
              <a:rPr lang="en-US" sz="1700" spc="-105" dirty="0">
                <a:solidFill>
                  <a:srgbClr val="FFFFFF"/>
                </a:solidFill>
                <a:latin typeface="Times New Roman" panose="02020603050405020304" pitchFamily="18" charset="0"/>
                <a:ea typeface="+mj-ea"/>
                <a:cs typeface="Times New Roman" panose="02020603050405020304" pitchFamily="18" charset="0"/>
              </a:rPr>
              <a:t> </a:t>
            </a:r>
            <a:r>
              <a:rPr lang="en-US" sz="1700" spc="-5" dirty="0">
                <a:solidFill>
                  <a:srgbClr val="FFFFFF"/>
                </a:solidFill>
                <a:latin typeface="Times New Roman" panose="02020603050405020304" pitchFamily="18" charset="0"/>
                <a:ea typeface="+mj-ea"/>
                <a:cs typeface="Times New Roman" panose="02020603050405020304" pitchFamily="18" charset="0"/>
              </a:rPr>
              <a:t>identified</a:t>
            </a:r>
            <a:r>
              <a:rPr lang="en-US" sz="1700" spc="-145" dirty="0">
                <a:solidFill>
                  <a:srgbClr val="FFFFFF"/>
                </a:solidFill>
                <a:latin typeface="Times New Roman" panose="02020603050405020304" pitchFamily="18" charset="0"/>
                <a:ea typeface="+mj-ea"/>
                <a:cs typeface="Times New Roman" panose="02020603050405020304" pitchFamily="18" charset="0"/>
              </a:rPr>
              <a:t> </a:t>
            </a:r>
            <a:r>
              <a:rPr lang="en-US" sz="1700" spc="-65" dirty="0">
                <a:solidFill>
                  <a:srgbClr val="FFFFFF"/>
                </a:solidFill>
                <a:latin typeface="Times New Roman" panose="02020603050405020304" pitchFamily="18" charset="0"/>
                <a:ea typeface="+mj-ea"/>
                <a:cs typeface="Times New Roman" panose="02020603050405020304" pitchFamily="18" charset="0"/>
              </a:rPr>
              <a:t>few</a:t>
            </a:r>
            <a:r>
              <a:rPr lang="en-US" sz="1700" spc="-100" dirty="0">
                <a:solidFill>
                  <a:srgbClr val="FFFFFF"/>
                </a:solidFill>
                <a:latin typeface="Times New Roman" panose="02020603050405020304" pitchFamily="18" charset="0"/>
                <a:ea typeface="+mj-ea"/>
                <a:cs typeface="Times New Roman" panose="02020603050405020304" pitchFamily="18" charset="0"/>
              </a:rPr>
              <a:t> </a:t>
            </a:r>
            <a:r>
              <a:rPr lang="en-US" sz="1700" spc="-40" dirty="0">
                <a:solidFill>
                  <a:srgbClr val="FFFFFF"/>
                </a:solidFill>
                <a:latin typeface="Times New Roman" panose="02020603050405020304" pitchFamily="18" charset="0"/>
                <a:ea typeface="+mj-ea"/>
                <a:cs typeface="Times New Roman" panose="02020603050405020304" pitchFamily="18" charset="0"/>
              </a:rPr>
              <a:t>scams</a:t>
            </a:r>
            <a:r>
              <a:rPr lang="en-US" sz="1700" spc="-140" dirty="0">
                <a:solidFill>
                  <a:srgbClr val="FFFFFF"/>
                </a:solidFill>
                <a:latin typeface="Times New Roman" panose="02020603050405020304" pitchFamily="18" charset="0"/>
                <a:ea typeface="+mj-ea"/>
                <a:cs typeface="Times New Roman" panose="02020603050405020304" pitchFamily="18" charset="0"/>
              </a:rPr>
              <a:t> </a:t>
            </a:r>
            <a:r>
              <a:rPr lang="en-US" sz="1700" spc="-25" dirty="0">
                <a:solidFill>
                  <a:srgbClr val="FFFFFF"/>
                </a:solidFill>
                <a:latin typeface="Times New Roman" panose="02020603050405020304" pitchFamily="18" charset="0"/>
                <a:ea typeface="+mj-ea"/>
                <a:cs typeface="Times New Roman" panose="02020603050405020304" pitchFamily="18" charset="0"/>
              </a:rPr>
              <a:t>which</a:t>
            </a:r>
            <a:r>
              <a:rPr lang="en-US" sz="1700" spc="-145" dirty="0">
                <a:solidFill>
                  <a:srgbClr val="FFFFFF"/>
                </a:solidFill>
                <a:latin typeface="Times New Roman" panose="02020603050405020304" pitchFamily="18" charset="0"/>
                <a:ea typeface="+mj-ea"/>
                <a:cs typeface="Times New Roman" panose="02020603050405020304" pitchFamily="18" charset="0"/>
              </a:rPr>
              <a:t> </a:t>
            </a:r>
            <a:r>
              <a:rPr lang="en-US" sz="1700" spc="-55" dirty="0">
                <a:solidFill>
                  <a:srgbClr val="FFFFFF"/>
                </a:solidFill>
                <a:latin typeface="Times New Roman" panose="02020603050405020304" pitchFamily="18" charset="0"/>
                <a:ea typeface="+mj-ea"/>
                <a:cs typeface="Times New Roman" panose="02020603050405020304" pitchFamily="18" charset="0"/>
              </a:rPr>
              <a:t>were</a:t>
            </a:r>
            <a:r>
              <a:rPr lang="en-US" sz="1700" spc="-175" dirty="0">
                <a:solidFill>
                  <a:srgbClr val="FFFFFF"/>
                </a:solidFill>
                <a:latin typeface="Times New Roman" panose="02020603050405020304" pitchFamily="18" charset="0"/>
                <a:ea typeface="+mj-ea"/>
                <a:cs typeface="Times New Roman" panose="02020603050405020304" pitchFamily="18" charset="0"/>
              </a:rPr>
              <a:t> </a:t>
            </a:r>
            <a:r>
              <a:rPr lang="en-US" sz="1700" spc="-25" dirty="0">
                <a:solidFill>
                  <a:srgbClr val="FFFFFF"/>
                </a:solidFill>
                <a:latin typeface="Times New Roman" panose="02020603050405020304" pitchFamily="18" charset="0"/>
                <a:ea typeface="+mj-ea"/>
                <a:cs typeface="Times New Roman" panose="02020603050405020304" pitchFamily="18" charset="0"/>
              </a:rPr>
              <a:t>notably</a:t>
            </a:r>
            <a:r>
              <a:rPr lang="en-US" sz="1700" spc="-114" dirty="0">
                <a:solidFill>
                  <a:srgbClr val="FFFFFF"/>
                </a:solidFill>
                <a:latin typeface="Times New Roman" panose="02020603050405020304" pitchFamily="18" charset="0"/>
                <a:ea typeface="+mj-ea"/>
                <a:cs typeface="Times New Roman" panose="02020603050405020304" pitchFamily="18" charset="0"/>
              </a:rPr>
              <a:t> u</a:t>
            </a:r>
            <a:r>
              <a:rPr lang="en-US" sz="1700" spc="-25" dirty="0">
                <a:solidFill>
                  <a:srgbClr val="FFFFFF"/>
                </a:solidFill>
                <a:latin typeface="Times New Roman" panose="02020603050405020304" pitchFamily="18" charset="0"/>
                <a:ea typeface="+mj-ea"/>
                <a:cs typeface="Times New Roman" panose="02020603050405020304" pitchFamily="18" charset="0"/>
              </a:rPr>
              <a:t>sed</a:t>
            </a:r>
            <a:r>
              <a:rPr lang="en-US" sz="1700" spc="-145" dirty="0">
                <a:solidFill>
                  <a:srgbClr val="FFFFFF"/>
                </a:solidFill>
                <a:latin typeface="Times New Roman" panose="02020603050405020304" pitchFamily="18" charset="0"/>
                <a:ea typeface="+mj-ea"/>
                <a:cs typeface="Times New Roman" panose="02020603050405020304" pitchFamily="18" charset="0"/>
              </a:rPr>
              <a:t> </a:t>
            </a:r>
            <a:r>
              <a:rPr lang="en-US" sz="1700" spc="-30" dirty="0">
                <a:solidFill>
                  <a:srgbClr val="FFFFFF"/>
                </a:solidFill>
                <a:latin typeface="Times New Roman" panose="02020603050405020304" pitchFamily="18" charset="0"/>
                <a:ea typeface="+mj-ea"/>
                <a:cs typeface="Times New Roman" panose="02020603050405020304" pitchFamily="18" charset="0"/>
              </a:rPr>
              <a:t>against</a:t>
            </a:r>
            <a:r>
              <a:rPr lang="en-US" sz="1700" spc="-130" dirty="0">
                <a:solidFill>
                  <a:srgbClr val="FFFFFF"/>
                </a:solidFill>
                <a:latin typeface="Times New Roman" panose="02020603050405020304" pitchFamily="18" charset="0"/>
                <a:ea typeface="+mj-ea"/>
                <a:cs typeface="Times New Roman" panose="02020603050405020304" pitchFamily="18" charset="0"/>
              </a:rPr>
              <a:t> </a:t>
            </a:r>
            <a:r>
              <a:rPr lang="en-US" sz="1700" spc="-40" dirty="0">
                <a:solidFill>
                  <a:srgbClr val="FFFFFF"/>
                </a:solidFill>
                <a:latin typeface="Times New Roman" panose="02020603050405020304" pitchFamily="18" charset="0"/>
                <a:ea typeface="+mj-ea"/>
                <a:cs typeface="Times New Roman" panose="02020603050405020304" pitchFamily="18" charset="0"/>
              </a:rPr>
              <a:t>elderly </a:t>
            </a:r>
            <a:r>
              <a:rPr lang="en-US" sz="1700" spc="-35" dirty="0">
                <a:solidFill>
                  <a:srgbClr val="FFFFFF"/>
                </a:solidFill>
                <a:latin typeface="Times New Roman" panose="02020603050405020304" pitchFamily="18" charset="0"/>
                <a:ea typeface="+mj-ea"/>
                <a:cs typeface="Times New Roman" panose="02020603050405020304" pitchFamily="18" charset="0"/>
              </a:rPr>
              <a:t>citizens </a:t>
            </a:r>
            <a:r>
              <a:rPr lang="en-US" sz="1700" spc="-40" dirty="0">
                <a:solidFill>
                  <a:srgbClr val="FFFFFF"/>
                </a:solidFill>
                <a:latin typeface="Times New Roman" panose="02020603050405020304" pitchFamily="18" charset="0"/>
                <a:ea typeface="+mj-ea"/>
                <a:cs typeface="Times New Roman" panose="02020603050405020304" pitchFamily="18" charset="0"/>
              </a:rPr>
              <a:t>are </a:t>
            </a:r>
            <a:r>
              <a:rPr lang="en-US" sz="1700" spc="-65" dirty="0">
                <a:solidFill>
                  <a:srgbClr val="FFFFFF"/>
                </a:solidFill>
                <a:latin typeface="Times New Roman" panose="02020603050405020304" pitchFamily="18" charset="0"/>
                <a:ea typeface="+mj-ea"/>
                <a:cs typeface="Times New Roman" panose="02020603050405020304" pitchFamily="18" charset="0"/>
              </a:rPr>
              <a:t>as </a:t>
            </a:r>
            <a:r>
              <a:rPr lang="en-US" sz="1700" spc="-45" dirty="0">
                <a:solidFill>
                  <a:srgbClr val="FFFFFF"/>
                </a:solidFill>
                <a:latin typeface="Times New Roman" panose="02020603050405020304" pitchFamily="18" charset="0"/>
                <a:ea typeface="+mj-ea"/>
                <a:cs typeface="Times New Roman" panose="02020603050405020304" pitchFamily="18" charset="0"/>
              </a:rPr>
              <a:t>follows</a:t>
            </a:r>
            <a:r>
              <a:rPr lang="en-US" sz="1700" spc="-185" dirty="0">
                <a:solidFill>
                  <a:srgbClr val="FFFFFF"/>
                </a:solidFill>
                <a:latin typeface="Times New Roman" panose="02020603050405020304" pitchFamily="18" charset="0"/>
                <a:ea typeface="+mj-ea"/>
                <a:cs typeface="Times New Roman" panose="02020603050405020304" pitchFamily="18" charset="0"/>
              </a:rPr>
              <a:t> </a:t>
            </a:r>
            <a:r>
              <a:rPr lang="en-US" sz="1700" spc="-50" dirty="0">
                <a:solidFill>
                  <a:srgbClr val="FFFFFF"/>
                </a:solidFill>
                <a:latin typeface="Times New Roman" panose="02020603050405020304" pitchFamily="18" charset="0"/>
                <a:ea typeface="+mj-ea"/>
                <a:cs typeface="Times New Roman" panose="02020603050405020304" pitchFamily="18" charset="0"/>
              </a:rPr>
              <a:t>:</a:t>
            </a:r>
            <a:endParaRPr lang="en-US" sz="1700" dirty="0">
              <a:solidFill>
                <a:srgbClr val="FFFFFF"/>
              </a:solidFill>
              <a:latin typeface="Times New Roman" panose="02020603050405020304" pitchFamily="18" charset="0"/>
              <a:ea typeface="+mj-ea"/>
              <a:cs typeface="Times New Roman" panose="02020603050405020304" pitchFamily="18" charset="0"/>
            </a:endParaRPr>
          </a:p>
          <a:p>
            <a:pPr marL="460375" indent="-448309">
              <a:lnSpc>
                <a:spcPct val="90000"/>
              </a:lnSpc>
              <a:spcBef>
                <a:spcPts val="1000"/>
              </a:spcBef>
              <a:buClr>
                <a:schemeClr val="bg2">
                  <a:lumMod val="40000"/>
                  <a:lumOff val="60000"/>
                </a:schemeClr>
              </a:buClr>
              <a:buSzPct val="80000"/>
              <a:buFont typeface="Wingdings 3" charset="2"/>
              <a:buChar char=""/>
              <a:tabLst>
                <a:tab pos="460375" algn="l"/>
                <a:tab pos="461009" algn="l"/>
              </a:tabLst>
            </a:pPr>
            <a:r>
              <a:rPr lang="en-US" sz="1700" spc="-60" dirty="0">
                <a:solidFill>
                  <a:srgbClr val="FFFFFF"/>
                </a:solidFill>
                <a:latin typeface="Times New Roman" panose="02020603050405020304" pitchFamily="18" charset="0"/>
                <a:ea typeface="+mj-ea"/>
                <a:cs typeface="Times New Roman" panose="02020603050405020304" pitchFamily="18" charset="0"/>
              </a:rPr>
              <a:t>Romance</a:t>
            </a:r>
            <a:r>
              <a:rPr lang="en-US" sz="1700" spc="-270" dirty="0">
                <a:solidFill>
                  <a:srgbClr val="FFFFFF"/>
                </a:solidFill>
                <a:latin typeface="Times New Roman" panose="02020603050405020304" pitchFamily="18" charset="0"/>
                <a:ea typeface="+mj-ea"/>
                <a:cs typeface="Times New Roman" panose="02020603050405020304" pitchFamily="18" charset="0"/>
              </a:rPr>
              <a:t> </a:t>
            </a:r>
            <a:r>
              <a:rPr lang="en-US" sz="1700" spc="-40" dirty="0">
                <a:solidFill>
                  <a:srgbClr val="FFFFFF"/>
                </a:solidFill>
                <a:latin typeface="Times New Roman" panose="02020603050405020304" pitchFamily="18" charset="0"/>
                <a:ea typeface="+mj-ea"/>
                <a:cs typeface="Times New Roman" panose="02020603050405020304" pitchFamily="18" charset="0"/>
              </a:rPr>
              <a:t>scam</a:t>
            </a:r>
            <a:endParaRPr lang="en-US" sz="1700" dirty="0">
              <a:solidFill>
                <a:srgbClr val="FFFFFF"/>
              </a:solidFill>
              <a:latin typeface="Times New Roman" panose="02020603050405020304" pitchFamily="18" charset="0"/>
              <a:ea typeface="+mj-ea"/>
              <a:cs typeface="Times New Roman" panose="02020603050405020304" pitchFamily="18" charset="0"/>
            </a:endParaRPr>
          </a:p>
          <a:p>
            <a:pPr marL="393700" indent="-381000">
              <a:lnSpc>
                <a:spcPct val="90000"/>
              </a:lnSpc>
              <a:spcBef>
                <a:spcPts val="1000"/>
              </a:spcBef>
              <a:buClr>
                <a:schemeClr val="bg2">
                  <a:lumMod val="40000"/>
                  <a:lumOff val="60000"/>
                </a:schemeClr>
              </a:buClr>
              <a:buSzPct val="80000"/>
              <a:buFont typeface="Wingdings 3" charset="2"/>
              <a:buChar char=""/>
              <a:tabLst>
                <a:tab pos="393065" algn="l"/>
                <a:tab pos="393700" algn="l"/>
              </a:tabLst>
            </a:pPr>
            <a:r>
              <a:rPr lang="en-US" sz="1700" spc="-130" dirty="0">
                <a:solidFill>
                  <a:srgbClr val="FFFFFF"/>
                </a:solidFill>
                <a:latin typeface="Times New Roman" panose="02020603050405020304" pitchFamily="18" charset="0"/>
                <a:ea typeface="+mj-ea"/>
                <a:cs typeface="Times New Roman" panose="02020603050405020304" pitchFamily="18" charset="0"/>
              </a:rPr>
              <a:t>Tech </a:t>
            </a:r>
            <a:r>
              <a:rPr lang="en-US" sz="1700" spc="-10" dirty="0">
                <a:solidFill>
                  <a:srgbClr val="FFFFFF"/>
                </a:solidFill>
                <a:latin typeface="Times New Roman" panose="02020603050405020304" pitchFamily="18" charset="0"/>
                <a:ea typeface="+mj-ea"/>
                <a:cs typeface="Times New Roman" panose="02020603050405020304" pitchFamily="18" charset="0"/>
              </a:rPr>
              <a:t>support</a:t>
            </a:r>
            <a:r>
              <a:rPr lang="en-US" sz="1700" spc="-210" dirty="0">
                <a:solidFill>
                  <a:srgbClr val="FFFFFF"/>
                </a:solidFill>
                <a:latin typeface="Times New Roman" panose="02020603050405020304" pitchFamily="18" charset="0"/>
                <a:ea typeface="+mj-ea"/>
                <a:cs typeface="Times New Roman" panose="02020603050405020304" pitchFamily="18" charset="0"/>
              </a:rPr>
              <a:t> </a:t>
            </a:r>
            <a:r>
              <a:rPr lang="en-US" sz="1700" spc="-80" dirty="0">
                <a:solidFill>
                  <a:srgbClr val="FFFFFF"/>
                </a:solidFill>
                <a:latin typeface="Times New Roman" panose="02020603050405020304" pitchFamily="18" charset="0"/>
                <a:ea typeface="+mj-ea"/>
                <a:cs typeface="Times New Roman" panose="02020603050405020304" pitchFamily="18" charset="0"/>
              </a:rPr>
              <a:t>Scam</a:t>
            </a:r>
            <a:endParaRPr lang="en-US" sz="1700" dirty="0">
              <a:solidFill>
                <a:srgbClr val="FFFFFF"/>
              </a:solidFill>
              <a:latin typeface="Times New Roman" panose="02020603050405020304" pitchFamily="18" charset="0"/>
              <a:ea typeface="+mj-ea"/>
              <a:cs typeface="Times New Roman" panose="02020603050405020304" pitchFamily="18" charset="0"/>
            </a:endParaRPr>
          </a:p>
          <a:p>
            <a:pPr marL="393700" indent="-381000">
              <a:lnSpc>
                <a:spcPct val="90000"/>
              </a:lnSpc>
              <a:spcBef>
                <a:spcPts val="1000"/>
              </a:spcBef>
              <a:buClr>
                <a:schemeClr val="bg2">
                  <a:lumMod val="40000"/>
                  <a:lumOff val="60000"/>
                </a:schemeClr>
              </a:buClr>
              <a:buSzPct val="80000"/>
              <a:buFont typeface="Wingdings 3" charset="2"/>
              <a:buChar char=""/>
              <a:tabLst>
                <a:tab pos="393065" algn="l"/>
                <a:tab pos="393700" algn="l"/>
              </a:tabLst>
            </a:pPr>
            <a:r>
              <a:rPr lang="en-US" sz="1700" spc="-70" dirty="0">
                <a:solidFill>
                  <a:srgbClr val="FFFFFF"/>
                </a:solidFill>
                <a:latin typeface="Times New Roman" panose="02020603050405020304" pitchFamily="18" charset="0"/>
                <a:ea typeface="+mj-ea"/>
                <a:cs typeface="Times New Roman" panose="02020603050405020304" pitchFamily="18" charset="0"/>
              </a:rPr>
              <a:t>Grand </a:t>
            </a:r>
            <a:r>
              <a:rPr lang="en-US" sz="1700" spc="-20" dirty="0">
                <a:solidFill>
                  <a:srgbClr val="FFFFFF"/>
                </a:solidFill>
                <a:latin typeface="Times New Roman" panose="02020603050405020304" pitchFamily="18" charset="0"/>
                <a:ea typeface="+mj-ea"/>
                <a:cs typeface="Times New Roman" panose="02020603050405020304" pitchFamily="18" charset="0"/>
              </a:rPr>
              <a:t>parent</a:t>
            </a:r>
            <a:r>
              <a:rPr lang="en-US" sz="1700" spc="-200" dirty="0">
                <a:solidFill>
                  <a:srgbClr val="FFFFFF"/>
                </a:solidFill>
                <a:latin typeface="Times New Roman" panose="02020603050405020304" pitchFamily="18" charset="0"/>
                <a:ea typeface="+mj-ea"/>
                <a:cs typeface="Times New Roman" panose="02020603050405020304" pitchFamily="18" charset="0"/>
              </a:rPr>
              <a:t> </a:t>
            </a:r>
            <a:r>
              <a:rPr lang="en-US" sz="1700" spc="-35" dirty="0">
                <a:solidFill>
                  <a:srgbClr val="FFFFFF"/>
                </a:solidFill>
                <a:latin typeface="Times New Roman" panose="02020603050405020304" pitchFamily="18" charset="0"/>
                <a:ea typeface="+mj-ea"/>
                <a:cs typeface="Times New Roman" panose="02020603050405020304" pitchFamily="18" charset="0"/>
              </a:rPr>
              <a:t>scam </a:t>
            </a:r>
            <a:endParaRPr lang="en-US" sz="1700" dirty="0">
              <a:solidFill>
                <a:srgbClr val="FFFFFF"/>
              </a:solidFill>
              <a:latin typeface="Times New Roman" panose="02020603050405020304" pitchFamily="18" charset="0"/>
              <a:ea typeface="+mj-ea"/>
              <a:cs typeface="Times New Roman" panose="02020603050405020304" pitchFamily="18" charset="0"/>
            </a:endParaRPr>
          </a:p>
          <a:p>
            <a:pPr marL="393700" indent="-381000">
              <a:lnSpc>
                <a:spcPct val="90000"/>
              </a:lnSpc>
              <a:spcBef>
                <a:spcPts val="1000"/>
              </a:spcBef>
              <a:buClr>
                <a:schemeClr val="bg2">
                  <a:lumMod val="40000"/>
                  <a:lumOff val="60000"/>
                </a:schemeClr>
              </a:buClr>
              <a:buSzPct val="80000"/>
              <a:buFont typeface="Wingdings 3" charset="2"/>
              <a:buChar char=""/>
              <a:tabLst>
                <a:tab pos="393065" algn="l"/>
                <a:tab pos="393700" algn="l"/>
              </a:tabLst>
            </a:pPr>
            <a:r>
              <a:rPr lang="en-US" sz="1700" spc="-40" dirty="0">
                <a:solidFill>
                  <a:srgbClr val="FFFFFF"/>
                </a:solidFill>
                <a:latin typeface="Times New Roman" panose="02020603050405020304" pitchFamily="18" charset="0"/>
                <a:ea typeface="+mj-ea"/>
                <a:cs typeface="Times New Roman" panose="02020603050405020304" pitchFamily="18" charset="0"/>
              </a:rPr>
              <a:t>Lottery</a:t>
            </a:r>
            <a:r>
              <a:rPr lang="en-US" sz="1700" spc="-125" dirty="0">
                <a:solidFill>
                  <a:srgbClr val="FFFFFF"/>
                </a:solidFill>
                <a:latin typeface="Times New Roman" panose="02020603050405020304" pitchFamily="18" charset="0"/>
                <a:ea typeface="+mj-ea"/>
                <a:cs typeface="Times New Roman" panose="02020603050405020304" pitchFamily="18" charset="0"/>
              </a:rPr>
              <a:t> </a:t>
            </a:r>
            <a:r>
              <a:rPr lang="en-US" sz="1700" spc="-80" dirty="0">
                <a:solidFill>
                  <a:srgbClr val="FFFFFF"/>
                </a:solidFill>
                <a:latin typeface="Times New Roman" panose="02020603050405020304" pitchFamily="18" charset="0"/>
                <a:ea typeface="+mj-ea"/>
                <a:cs typeface="Times New Roman" panose="02020603050405020304" pitchFamily="18" charset="0"/>
              </a:rPr>
              <a:t>Scam</a:t>
            </a:r>
            <a:endParaRPr lang="en-US" sz="1700" dirty="0">
              <a:solidFill>
                <a:srgbClr val="FFFFFF"/>
              </a:solidFill>
              <a:latin typeface="Times New Roman" panose="02020603050405020304" pitchFamily="18" charset="0"/>
              <a:ea typeface="+mj-ea"/>
              <a:cs typeface="Times New Roman" panose="02020603050405020304" pitchFamily="18" charset="0"/>
            </a:endParaRPr>
          </a:p>
          <a:p>
            <a:pPr marL="393700" indent="-381000">
              <a:lnSpc>
                <a:spcPct val="90000"/>
              </a:lnSpc>
              <a:spcBef>
                <a:spcPts val="1000"/>
              </a:spcBef>
              <a:buClr>
                <a:schemeClr val="bg2">
                  <a:lumMod val="40000"/>
                  <a:lumOff val="60000"/>
                </a:schemeClr>
              </a:buClr>
              <a:buSzPct val="80000"/>
              <a:buFont typeface="Wingdings 3" charset="2"/>
              <a:buChar char=""/>
              <a:tabLst>
                <a:tab pos="393065" algn="l"/>
                <a:tab pos="393700" algn="l"/>
              </a:tabLst>
            </a:pPr>
            <a:r>
              <a:rPr lang="en-US" sz="1700" spc="-80" dirty="0">
                <a:solidFill>
                  <a:srgbClr val="FFFFFF"/>
                </a:solidFill>
                <a:latin typeface="Times New Roman" panose="02020603050405020304" pitchFamily="18" charset="0"/>
                <a:ea typeface="+mj-ea"/>
                <a:cs typeface="Times New Roman" panose="02020603050405020304" pitchFamily="18" charset="0"/>
              </a:rPr>
              <a:t>Home </a:t>
            </a:r>
            <a:r>
              <a:rPr lang="en-US" sz="1700" spc="-60" dirty="0">
                <a:solidFill>
                  <a:srgbClr val="FFFFFF"/>
                </a:solidFill>
                <a:latin typeface="Times New Roman" panose="02020603050405020304" pitchFamily="18" charset="0"/>
                <a:ea typeface="+mj-ea"/>
                <a:cs typeface="Times New Roman" panose="02020603050405020304" pitchFamily="18" charset="0"/>
              </a:rPr>
              <a:t>Repair</a:t>
            </a:r>
            <a:r>
              <a:rPr lang="en-US" sz="1700" spc="-135" dirty="0">
                <a:solidFill>
                  <a:srgbClr val="FFFFFF"/>
                </a:solidFill>
                <a:latin typeface="Times New Roman" panose="02020603050405020304" pitchFamily="18" charset="0"/>
                <a:ea typeface="+mj-ea"/>
                <a:cs typeface="Times New Roman" panose="02020603050405020304" pitchFamily="18" charset="0"/>
              </a:rPr>
              <a:t> </a:t>
            </a:r>
            <a:r>
              <a:rPr lang="en-US" sz="1700" spc="-35" dirty="0">
                <a:solidFill>
                  <a:srgbClr val="FFFFFF"/>
                </a:solidFill>
                <a:latin typeface="Times New Roman" panose="02020603050405020304" pitchFamily="18" charset="0"/>
                <a:ea typeface="+mj-ea"/>
                <a:cs typeface="Times New Roman" panose="02020603050405020304" pitchFamily="18" charset="0"/>
              </a:rPr>
              <a:t>scam</a:t>
            </a:r>
            <a:endParaRPr lang="en-US" sz="1700" dirty="0">
              <a:solidFill>
                <a:srgbClr val="FFFFFF"/>
              </a:solidFill>
              <a:latin typeface="Times New Roman" panose="02020603050405020304" pitchFamily="18" charset="0"/>
              <a:ea typeface="+mj-ea"/>
              <a:cs typeface="Times New Roman" panose="02020603050405020304" pitchFamily="18" charset="0"/>
            </a:endParaRPr>
          </a:p>
          <a:p>
            <a:pPr marL="393700" indent="-381000">
              <a:lnSpc>
                <a:spcPct val="90000"/>
              </a:lnSpc>
              <a:spcBef>
                <a:spcPts val="1000"/>
              </a:spcBef>
              <a:buClr>
                <a:schemeClr val="bg2">
                  <a:lumMod val="40000"/>
                  <a:lumOff val="60000"/>
                </a:schemeClr>
              </a:buClr>
              <a:buSzPct val="80000"/>
              <a:buFont typeface="Wingdings 3" charset="2"/>
              <a:buChar char=""/>
              <a:tabLst>
                <a:tab pos="393065" algn="l"/>
                <a:tab pos="393700" algn="l"/>
              </a:tabLst>
            </a:pPr>
            <a:r>
              <a:rPr lang="en-US" sz="1700" spc="-55" dirty="0">
                <a:solidFill>
                  <a:srgbClr val="FFFFFF"/>
                </a:solidFill>
                <a:latin typeface="Times New Roman" panose="02020603050405020304" pitchFamily="18" charset="0"/>
                <a:ea typeface="+mj-ea"/>
                <a:cs typeface="Times New Roman" panose="02020603050405020304" pitchFamily="18" charset="0"/>
              </a:rPr>
              <a:t>Tv/Radio</a:t>
            </a:r>
            <a:r>
              <a:rPr lang="en-US" sz="1700" spc="-110" dirty="0">
                <a:solidFill>
                  <a:srgbClr val="FFFFFF"/>
                </a:solidFill>
                <a:latin typeface="Times New Roman" panose="02020603050405020304" pitchFamily="18" charset="0"/>
                <a:ea typeface="+mj-ea"/>
                <a:cs typeface="Times New Roman" panose="02020603050405020304" pitchFamily="18" charset="0"/>
              </a:rPr>
              <a:t> </a:t>
            </a:r>
            <a:r>
              <a:rPr lang="en-US" sz="1700" spc="-80" dirty="0">
                <a:solidFill>
                  <a:srgbClr val="FFFFFF"/>
                </a:solidFill>
                <a:latin typeface="Times New Roman" panose="02020603050405020304" pitchFamily="18" charset="0"/>
                <a:ea typeface="+mj-ea"/>
                <a:cs typeface="Times New Roman" panose="02020603050405020304" pitchFamily="18" charset="0"/>
              </a:rPr>
              <a:t>Scam</a:t>
            </a:r>
            <a:endParaRPr lang="en-US" sz="1700" dirty="0">
              <a:solidFill>
                <a:srgbClr val="FFFFFF"/>
              </a:solidFill>
              <a:latin typeface="Times New Roman" panose="02020603050405020304" pitchFamily="18" charset="0"/>
              <a:ea typeface="+mj-ea"/>
              <a:cs typeface="Times New Roman" panose="02020603050405020304" pitchFamily="18" charset="0"/>
            </a:endParaRPr>
          </a:p>
        </p:txBody>
      </p:sp>
      <p:pic>
        <p:nvPicPr>
          <p:cNvPr id="3" name="Picture 2" descr="A person sitting on a couch&#10;&#10;Description automatically generated with low confidence">
            <a:extLst>
              <a:ext uri="{FF2B5EF4-FFF2-40B4-BE49-F238E27FC236}">
                <a16:creationId xmlns:a16="http://schemas.microsoft.com/office/drawing/2014/main" id="{B1911EAA-6B89-4323-AAF3-C4230ED7B8A2}"/>
              </a:ext>
            </a:extLst>
          </p:cNvPr>
          <p:cNvPicPr>
            <a:picLocks noChangeAspect="1"/>
          </p:cNvPicPr>
          <p:nvPr/>
        </p:nvPicPr>
        <p:blipFill rotWithShape="1">
          <a:blip r:embed="rId2"/>
          <a:srcRect l="15443" r="42942"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4AC401-AA34-4C50-8EF2-FFCD43937E54}"/>
              </a:ext>
            </a:extLst>
          </p:cNvPr>
          <p:cNvSpPr txBox="1"/>
          <p:nvPr/>
        </p:nvSpPr>
        <p:spPr>
          <a:xfrm>
            <a:off x="752475" y="609600"/>
            <a:ext cx="3643150" cy="560331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400" b="1" cap="all" spc="-35" dirty="0">
                <a:effectLst>
                  <a:outerShdw blurRad="50800" dist="63500" dir="2700000" algn="tl" rotWithShape="0">
                    <a:srgbClr val="000000">
                      <a:alpha val="48000"/>
                    </a:srgbClr>
                  </a:outerShdw>
                </a:effectLst>
                <a:latin typeface="Times New Roman" panose="02020603050405020304" pitchFamily="18" charset="0"/>
                <a:ea typeface="+mj-ea"/>
                <a:cs typeface="Times New Roman" panose="02020603050405020304" pitchFamily="18" charset="0"/>
              </a:rPr>
              <a:t>    How to </a:t>
            </a:r>
            <a:r>
              <a:rPr lang="en-US" sz="3400" b="1" cap="all" spc="-20" dirty="0">
                <a:effectLst>
                  <a:outerShdw blurRad="50800" dist="63500" dir="2700000" algn="tl" rotWithShape="0">
                    <a:srgbClr val="000000">
                      <a:alpha val="48000"/>
                    </a:srgbClr>
                  </a:outerShdw>
                </a:effectLst>
                <a:latin typeface="Times New Roman" panose="02020603050405020304" pitchFamily="18" charset="0"/>
                <a:ea typeface="+mj-ea"/>
                <a:cs typeface="Times New Roman" panose="02020603050405020304" pitchFamily="18" charset="0"/>
              </a:rPr>
              <a:t>identifying cybercrime</a:t>
            </a:r>
            <a:endParaRPr lang="en-US" sz="3400" b="1" cap="all" dirty="0">
              <a:effectLst>
                <a:outerShdw blurRad="50800" dist="63500" dir="2700000" algn="tl" rotWithShape="0">
                  <a:srgbClr val="000000">
                    <a:alpha val="48000"/>
                  </a:srgbClr>
                </a:outerShdw>
              </a:effectLst>
              <a:latin typeface="Times New Roman" panose="020206030504050203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5490C877-B07B-4A53-8C88-74D27DB059D2}"/>
              </a:ext>
            </a:extLst>
          </p:cNvPr>
          <p:cNvSpPr txBox="1"/>
          <p:nvPr/>
        </p:nvSpPr>
        <p:spPr>
          <a:xfrm>
            <a:off x="2524125" y="495300"/>
            <a:ext cx="6143625" cy="990600"/>
          </a:xfrm>
          <a:prstGeom prst="rect">
            <a:avLst/>
          </a:prstGeom>
          <a:noFill/>
        </p:spPr>
        <p:txBody>
          <a:bodyPr wrap="square" rtlCol="0">
            <a:spAutoFit/>
          </a:bodyPr>
          <a:lstStyle/>
          <a:p>
            <a:endParaRPr lang="en-US" dirty="0"/>
          </a:p>
        </p:txBody>
      </p:sp>
      <p:graphicFrame>
        <p:nvGraphicFramePr>
          <p:cNvPr id="6" name="object 2">
            <a:extLst>
              <a:ext uri="{FF2B5EF4-FFF2-40B4-BE49-F238E27FC236}">
                <a16:creationId xmlns:a16="http://schemas.microsoft.com/office/drawing/2014/main" id="{E4D35DEE-AEBA-444F-91A7-F5A14CD9F40F}"/>
              </a:ext>
            </a:extLst>
          </p:cNvPr>
          <p:cNvGraphicFramePr/>
          <p:nvPr>
            <p:extLst>
              <p:ext uri="{D42A27DB-BD31-4B8C-83A1-F6EECF244321}">
                <p14:modId xmlns:p14="http://schemas.microsoft.com/office/powerpoint/2010/main" val="916390816"/>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14124</TotalTime>
  <Words>2730</Words>
  <Application>Microsoft Macintosh PowerPoint</Application>
  <PresentationFormat>Widescreen</PresentationFormat>
  <Paragraphs>147</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Bookman Old Style</vt:lpstr>
      <vt:lpstr>Calibri</vt:lpstr>
      <vt:lpstr>Rockwell</vt:lpstr>
      <vt:lpstr>Times New Roman</vt:lpstr>
      <vt:lpstr>Wingdings</vt:lpstr>
      <vt:lpstr>Wingdings 3</vt:lpstr>
      <vt:lpstr>Damask</vt:lpstr>
      <vt:lpstr>PowerPoint Presentation</vt:lpstr>
      <vt:lpstr>PowerPoint Presentation</vt:lpstr>
      <vt:lpstr>PowerPoint Presentation</vt:lpstr>
      <vt:lpstr>Brief Description</vt:lpstr>
      <vt:lpstr>    Literature Review</vt:lpstr>
      <vt:lpstr>PowerPoint Presentation</vt:lpstr>
      <vt:lpstr>Introduction to Internet Crime Complaint Center </vt:lpstr>
      <vt:lpstr>PowerPoint Presentation</vt:lpstr>
      <vt:lpstr>PowerPoint Presentation</vt:lpstr>
      <vt:lpstr>Homepage of IC3</vt:lpstr>
      <vt:lpstr>How to use IC3</vt:lpstr>
      <vt:lpstr>File Elder Fraud Complaint</vt:lpstr>
      <vt:lpstr>PowerPoint Presentation</vt:lpstr>
      <vt:lpstr>PowerPoint Presentation</vt:lpstr>
      <vt:lpstr>PowerPoint Presentation</vt:lpstr>
      <vt:lpstr>Department of justice Elder justice initiative</vt:lpstr>
      <vt:lpstr>The Department's Elder Justice Activities</vt:lpstr>
      <vt:lpstr>The Department's Elder Justice Activities</vt:lpstr>
      <vt:lpstr>The Department's Elder Justice Activities</vt:lpstr>
      <vt:lpstr>The Department's Elder Justice Activities</vt:lpstr>
      <vt:lpstr>The Department's Elder Justice Activities</vt:lpstr>
      <vt:lpstr>Learning Outcome</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Mishra, Omika</dc:creator>
  <cp:lastModifiedBy>Mahbub, Sadia</cp:lastModifiedBy>
  <cp:revision>58</cp:revision>
  <dcterms:created xsi:type="dcterms:W3CDTF">2021-10-28T19:48:07Z</dcterms:created>
  <dcterms:modified xsi:type="dcterms:W3CDTF">2021-12-06T00:52:57Z</dcterms:modified>
</cp:coreProperties>
</file>